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6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61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73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42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85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01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40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8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2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24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3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0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08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C492-9FB4-473C-B6D9-31F45A257100}" type="datetimeFigureOut">
              <a:rPr lang="it-IT" smtClean="0"/>
              <a:t>19/01/2013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72F4-CD7D-4557-8153-54ECA1CE6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01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24595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 Part 3: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electron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Coulomb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blockade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staircase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(Quantum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Dots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-36513" y="0"/>
          <a:ext cx="6384926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3" imgW="2743200" imgH="457200" progId="Equation.3">
                  <p:embed/>
                </p:oleObj>
              </mc:Choice>
              <mc:Fallback>
                <p:oleObj name="Equation" r:id="rId3" imgW="274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0"/>
                        <a:ext cx="6384926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60400" y="981075"/>
            <a:ext cx="4656138" cy="1638300"/>
            <a:chOff x="439" y="618"/>
            <a:chExt cx="2933" cy="1032"/>
          </a:xfrm>
        </p:grpSpPr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439" y="1102"/>
            <a:ext cx="2933" cy="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5" name="Equation" r:id="rId5" imgW="2450880" imgH="457200" progId="Equation.3">
                    <p:embed/>
                  </p:oleObj>
                </mc:Choice>
                <mc:Fallback>
                  <p:oleObj name="Equation" r:id="rId5" imgW="24508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" y="1102"/>
                          <a:ext cx="2933" cy="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1633" y="618"/>
              <a:ext cx="317" cy="453"/>
            </a:xfrm>
            <a:prstGeom prst="downArrow">
              <a:avLst>
                <a:gd name="adj1" fmla="val 50000"/>
                <a:gd name="adj2" fmla="val 357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7674" r="1775"/>
          <a:stretch>
            <a:fillRect/>
          </a:stretch>
        </p:blipFill>
        <p:spPr bwMode="auto">
          <a:xfrm>
            <a:off x="5029200" y="3078163"/>
            <a:ext cx="4151313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075238" y="3068638"/>
            <a:ext cx="4318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084888" y="3213100"/>
            <a:ext cx="2232025" cy="20161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76825" y="2708275"/>
            <a:ext cx="4103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Energetic window depending on L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5076825" y="4581525"/>
            <a:ext cx="1079500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179388" y="2636838"/>
            <a:ext cx="4897437" cy="3898900"/>
            <a:chOff x="136" y="1661"/>
            <a:chExt cx="3085" cy="2456"/>
          </a:xfrm>
        </p:grpSpPr>
        <p:graphicFrame>
          <p:nvGraphicFramePr>
            <p:cNvPr id="12" name="Object 16"/>
            <p:cNvGraphicFramePr>
              <a:graphicFrameLocks noChangeAspect="1"/>
            </p:cNvGraphicFramePr>
            <p:nvPr/>
          </p:nvGraphicFramePr>
          <p:xfrm>
            <a:off x="227" y="3023"/>
            <a:ext cx="2903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6" name="Equation" r:id="rId8" imgW="2463480" imgH="457200" progId="Equation.3">
                    <p:embed/>
                  </p:oleObj>
                </mc:Choice>
                <mc:Fallback>
                  <p:oleObj name="Equation" r:id="rId8" imgW="24634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3023"/>
                          <a:ext cx="2903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1633" y="1661"/>
              <a:ext cx="317" cy="1179"/>
            </a:xfrm>
            <a:prstGeom prst="downArrow">
              <a:avLst>
                <a:gd name="adj1" fmla="val 50000"/>
                <a:gd name="adj2" fmla="val 929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36" y="2972"/>
              <a:ext cx="3085" cy="68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27" y="3657"/>
              <a:ext cx="285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it-IT" sz="2400" b="1"/>
                <a:t>Constant Interaction model</a:t>
              </a:r>
            </a:p>
            <a:p>
              <a:pPr algn="ctr"/>
              <a:r>
                <a:rPr lang="it-IT" sz="2400" b="1"/>
                <a:t>(C indipendent from N)</a:t>
              </a:r>
            </a:p>
          </p:txBody>
        </p:sp>
      </p:grp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804025" y="0"/>
            <a:ext cx="2339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</a:rPr>
              <a:t>Constant Interaction model</a:t>
            </a:r>
          </a:p>
        </p:txBody>
      </p:sp>
    </p:spTree>
    <p:extLst>
      <p:ext uri="{BB962C8B-B14F-4D97-AF65-F5344CB8AC3E}">
        <p14:creationId xmlns:p14="http://schemas.microsoft.com/office/powerpoint/2010/main" val="31731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simplified</a:t>
            </a:r>
            <a:r>
              <a:rPr lang="it-IT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intuitive </a:t>
            </a:r>
            <a:r>
              <a:rPr lang="it-IT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  <a:endParaRPr lang="it-IT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28299" b="21842"/>
          <a:stretch/>
        </p:blipFill>
        <p:spPr bwMode="auto">
          <a:xfrm>
            <a:off x="87885" y="811948"/>
            <a:ext cx="4484293" cy="31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693525" y="2390192"/>
            <a:ext cx="1296144" cy="137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701637" y="2612148"/>
            <a:ext cx="576064" cy="46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64" y="801960"/>
            <a:ext cx="2911259" cy="505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4365104"/>
            <a:ext cx="5808712" cy="207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0"/>
            <a:ext cx="5467536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524125"/>
            <a:ext cx="48101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3851920" y="188640"/>
            <a:ext cx="1618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2557" y="476672"/>
            <a:ext cx="25532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39552" y="2060848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380312" y="2924944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333875" y="3068960"/>
            <a:ext cx="5261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053724" y="6032407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053724" y="6858000"/>
            <a:ext cx="11367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2924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26" y="3789040"/>
            <a:ext cx="457587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25" y="404664"/>
            <a:ext cx="40808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395536" y="908720"/>
            <a:ext cx="33843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V="1">
            <a:off x="1691680" y="318655"/>
            <a:ext cx="1965920" cy="14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39552" y="2708920"/>
            <a:ext cx="17250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45840" y="4005064"/>
            <a:ext cx="3118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624045" y="5392793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815625" y="5392793"/>
            <a:ext cx="864739" cy="1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7624045" y="5229200"/>
            <a:ext cx="720080" cy="174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3"/>
          <a:stretch/>
        </p:blipFill>
        <p:spPr bwMode="auto">
          <a:xfrm>
            <a:off x="781459" y="4536504"/>
            <a:ext cx="2854437" cy="214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nettore 1 18"/>
          <p:cNvCxnSpPr/>
          <p:nvPr/>
        </p:nvCxnSpPr>
        <p:spPr>
          <a:xfrm>
            <a:off x="2167114" y="5180939"/>
            <a:ext cx="0" cy="1690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578924" y="5180939"/>
            <a:ext cx="18256" cy="1806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2167114" y="5229200"/>
            <a:ext cx="43006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077603" y="475759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e/</a:t>
            </a:r>
            <a:r>
              <a:rPr lang="it-IT" dirty="0" err="1" smtClean="0">
                <a:solidFill>
                  <a:srgbClr val="FF0000"/>
                </a:solidFill>
              </a:rPr>
              <a:t>C</a:t>
            </a:r>
            <a:r>
              <a:rPr lang="it-IT" baseline="-25000" dirty="0" err="1" smtClean="0">
                <a:solidFill>
                  <a:srgbClr val="FF0000"/>
                </a:solidFill>
              </a:rPr>
              <a:t>eq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73147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47" y="4653136"/>
            <a:ext cx="442634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01" y="438150"/>
            <a:ext cx="4569799" cy="272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3635896" y="1628800"/>
            <a:ext cx="8372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2123728" y="1802139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59" t="-97208" r="61156" b="130286"/>
          <a:stretch/>
        </p:blipFill>
        <p:spPr bwMode="auto">
          <a:xfrm>
            <a:off x="4815625" y="404664"/>
            <a:ext cx="2167066" cy="13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8555"/>
          <a:stretch/>
        </p:blipFill>
        <p:spPr bwMode="auto">
          <a:xfrm>
            <a:off x="4408220" y="1889511"/>
            <a:ext cx="1490938" cy="109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0" y="2132856"/>
            <a:ext cx="4473147" cy="0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238187" y="33546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e/2C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76256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3e/2C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524328" y="337503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</a:t>
            </a:r>
            <a:r>
              <a:rPr lang="it-IT" dirty="0" smtClean="0"/>
              <a:t>e/2C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3855" y="2503854"/>
            <a:ext cx="4408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13855" y="2687782"/>
            <a:ext cx="4405745" cy="21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3855" y="2852936"/>
            <a:ext cx="43943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7710" y="3048924"/>
            <a:ext cx="44057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" y="3193838"/>
            <a:ext cx="2411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95536" y="51571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R=R</a:t>
            </a:r>
            <a:r>
              <a:rPr lang="it-IT" baseline="-25000" dirty="0" smtClean="0">
                <a:solidFill>
                  <a:srgbClr val="FF0000"/>
                </a:solidFill>
              </a:rPr>
              <a:t>1</a:t>
            </a:r>
            <a:r>
              <a:rPr lang="it-IT" dirty="0" smtClean="0">
                <a:solidFill>
                  <a:srgbClr val="FF0000"/>
                </a:solidFill>
              </a:rPr>
              <a:t>+R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95536" y="55405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</a:t>
            </a:r>
            <a:r>
              <a:rPr lang="it-IT" baseline="-25000" dirty="0" smtClean="0">
                <a:solidFill>
                  <a:srgbClr val="FF0000"/>
                </a:solidFill>
              </a:rPr>
              <a:t>1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T</a:t>
            </a:r>
            <a:r>
              <a:rPr lang="it-IT" baseline="-25000" dirty="0" smtClean="0">
                <a:solidFill>
                  <a:srgbClr val="FF0000"/>
                </a:solidFill>
              </a:rPr>
              <a:t>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03634" y="5909920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it-IT" dirty="0" smtClean="0">
                <a:solidFill>
                  <a:srgbClr val="FF0000"/>
                </a:solidFill>
              </a:rPr>
              <a:t> T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195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28299" b="21842"/>
          <a:stretch/>
        </p:blipFill>
        <p:spPr bwMode="auto">
          <a:xfrm>
            <a:off x="66359" y="0"/>
            <a:ext cx="4484293" cy="31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0900"/>
            <a:ext cx="50196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57" y="-6927"/>
            <a:ext cx="7010400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Cotunneling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" y="1098860"/>
            <a:ext cx="9024842" cy="185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4198704" y="1628800"/>
            <a:ext cx="4693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1654" y="1844824"/>
            <a:ext cx="8880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79512" y="2132856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http://www.iue.tuwien.ac.at/phd/wasshuber/img17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1623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616" y="13855"/>
            <a:ext cx="7010400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 1: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Electron Transistor and Memory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postreh.com/vmichal/thesis/figures/img_chpt2/Single_Electron_Transistor_SET_cur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1128906"/>
            <a:ext cx="3705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59503"/>
            <a:ext cx="6156176" cy="367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80112" y="566124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048609" y="5100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73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 2"/>
          <p:cNvSpPr txBox="1">
            <a:spLocks noChangeArrowheads="1"/>
          </p:cNvSpPr>
          <p:nvPr/>
        </p:nvSpPr>
        <p:spPr>
          <a:xfrm>
            <a:off x="1115616" y="13855"/>
            <a:ext cx="7010400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NanoSchottky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diode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1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24479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11863" y="44624"/>
            <a:ext cx="31321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2000" dirty="0">
                <a:solidFill>
                  <a:schemeClr val="accent2"/>
                </a:solidFill>
                <a:latin typeface="BernhardMod BT" pitchFamily="18" charset="0"/>
              </a:rPr>
              <a:t>Electronic transport model: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000" dirty="0">
                <a:solidFill>
                  <a:schemeClr val="accent2"/>
                </a:solidFill>
                <a:latin typeface="BernhardMod BT" pitchFamily="18" charset="0"/>
              </a:rPr>
              <a:t> </a:t>
            </a:r>
            <a:r>
              <a:rPr lang="en-GB" sz="2000" dirty="0" err="1">
                <a:solidFill>
                  <a:schemeClr val="accent2"/>
                </a:solidFill>
                <a:latin typeface="BernhardMod BT" pitchFamily="18" charset="0"/>
              </a:rPr>
              <a:t>Thermoionic</a:t>
            </a:r>
            <a:r>
              <a:rPr lang="en-GB" sz="2000" dirty="0">
                <a:solidFill>
                  <a:schemeClr val="accent2"/>
                </a:solidFill>
                <a:latin typeface="BernhardMod BT" pitchFamily="18" charset="0"/>
              </a:rPr>
              <a:t> emission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000" dirty="0">
                <a:solidFill>
                  <a:schemeClr val="accent2"/>
                </a:solidFill>
                <a:latin typeface="BernhardMod BT" pitchFamily="18" charset="0"/>
              </a:rPr>
              <a:t> Ballistic transport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000" dirty="0">
                <a:solidFill>
                  <a:schemeClr val="accent2"/>
                </a:solidFill>
                <a:latin typeface="BernhardMod BT" pitchFamily="18" charset="0"/>
              </a:rPr>
              <a:t> Charging Energy (CI)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173288" y="1062038"/>
            <a:ext cx="2247900" cy="5684837"/>
            <a:chOff x="1392" y="648"/>
            <a:chExt cx="1416" cy="3581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392" y="648"/>
              <a:ext cx="1416" cy="3581"/>
              <a:chOff x="1392" y="648"/>
              <a:chExt cx="1416" cy="3581"/>
            </a:xfrm>
          </p:grpSpPr>
          <p:grpSp>
            <p:nvGrpSpPr>
              <p:cNvPr id="8" name="Group 8"/>
              <p:cNvGrpSpPr>
                <a:grpSpLocks noChangeAspect="1"/>
              </p:cNvGrpSpPr>
              <p:nvPr/>
            </p:nvGrpSpPr>
            <p:grpSpPr bwMode="auto">
              <a:xfrm>
                <a:off x="1787" y="648"/>
                <a:ext cx="1021" cy="1021"/>
                <a:chOff x="1860" y="450"/>
                <a:chExt cx="1134" cy="1134"/>
              </a:xfrm>
            </p:grpSpPr>
            <p:sp>
              <p:nvSpPr>
                <p:cNvPr id="28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450"/>
                  <a:ext cx="1134" cy="1134"/>
                </a:xfrm>
                <a:prstGeom prst="ellipse">
                  <a:avLst/>
                </a:prstGeom>
                <a:solidFill>
                  <a:srgbClr val="FAFF8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20" y="817"/>
                  <a:ext cx="1008" cy="5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1400"/>
                    <a:t>Au cluster: </a:t>
                  </a:r>
                </a:p>
                <a:p>
                  <a:pPr algn="ctr"/>
                  <a:r>
                    <a:rPr lang="en-GB" sz="1400"/>
                    <a:t>3D quantum box</a:t>
                  </a:r>
                </a:p>
              </p:txBody>
            </p:sp>
          </p:grpSp>
          <p:sp>
            <p:nvSpPr>
              <p:cNvPr id="9" name="Line 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78" y="4095"/>
                <a:ext cx="102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830" y="2318"/>
                <a:ext cx="23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Symbol" pitchFamily="18" charset="2"/>
                    <a:cs typeface="Arial" charset="0"/>
                  </a:rPr>
                  <a:t>F</a:t>
                </a:r>
                <a:r>
                  <a:rPr lang="en-GB" sz="1000" baseline="-25000">
                    <a:latin typeface="Times New Roman" pitchFamily="18" charset="0"/>
                    <a:cs typeface="Arial" charset="0"/>
                  </a:rPr>
                  <a:t>m</a:t>
                </a:r>
                <a:endParaRPr lang="en-GB" sz="1000">
                  <a:cs typeface="Arial" charset="0"/>
                </a:endParaRPr>
              </a:p>
            </p:txBody>
          </p:sp>
          <p:sp>
            <p:nvSpPr>
              <p:cNvPr id="11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1873" y="1853"/>
                <a:ext cx="1" cy="1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Line 14"/>
              <p:cNvSpPr>
                <a:spLocks noChangeAspect="1" noChangeShapeType="1"/>
              </p:cNvSpPr>
              <p:nvPr/>
            </p:nvSpPr>
            <p:spPr bwMode="auto">
              <a:xfrm>
                <a:off x="1775" y="4143"/>
                <a:ext cx="10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2175" y="4143"/>
                <a:ext cx="191" cy="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900"/>
                  <a:t>2R</a:t>
                </a:r>
              </a:p>
            </p:txBody>
          </p:sp>
          <p:sp>
            <p:nvSpPr>
              <p:cNvPr id="1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628" y="3628"/>
                <a:ext cx="15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/>
                  <a:t>E</a:t>
                </a:r>
                <a:r>
                  <a:rPr lang="en-GB" sz="1200" baseline="-25000"/>
                  <a:t>2</a:t>
                </a:r>
                <a:endParaRPr lang="en-GB" sz="1200"/>
              </a:p>
            </p:txBody>
          </p:sp>
          <p:sp>
            <p:nvSpPr>
              <p:cNvPr id="1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631" y="3823"/>
                <a:ext cx="161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/>
                  <a:t>E</a:t>
                </a:r>
                <a:r>
                  <a:rPr lang="en-GB" sz="1200" baseline="-25000"/>
                  <a:t>1</a:t>
                </a:r>
                <a:endParaRPr lang="en-GB" sz="1200"/>
              </a:p>
            </p:txBody>
          </p:sp>
          <p:sp>
            <p:nvSpPr>
              <p:cNvPr id="16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775" y="2968"/>
                <a:ext cx="1021" cy="1122"/>
              </a:xfrm>
              <a:prstGeom prst="rect">
                <a:avLst/>
              </a:prstGeom>
              <a:solidFill>
                <a:srgbClr val="FAFF8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775" y="3886"/>
                <a:ext cx="1021" cy="204"/>
              </a:xfrm>
              <a:prstGeom prst="rect">
                <a:avLst/>
              </a:prstGeom>
              <a:solidFill>
                <a:srgbClr val="FAFF8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775" y="3681"/>
                <a:ext cx="1021" cy="204"/>
              </a:xfrm>
              <a:prstGeom prst="rect">
                <a:avLst/>
              </a:prstGeom>
              <a:solidFill>
                <a:srgbClr val="FAFF8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775" y="3475"/>
                <a:ext cx="1021" cy="205"/>
              </a:xfrm>
              <a:prstGeom prst="rect">
                <a:avLst/>
              </a:prstGeom>
              <a:solidFill>
                <a:srgbClr val="FAFF8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2799" y="1855"/>
                <a:ext cx="0" cy="22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1775" y="1850"/>
                <a:ext cx="0" cy="22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1392" y="2901"/>
                <a:ext cx="401" cy="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/>
                  <a:t>  E</a:t>
                </a:r>
                <a:r>
                  <a:rPr lang="en-GB" sz="1000" baseline="-25000"/>
                  <a:t>F</a:t>
                </a:r>
                <a:r>
                  <a:rPr lang="en-GB" sz="1000"/>
                  <a:t>=</a:t>
                </a:r>
                <a:r>
                  <a:rPr lang="en-GB" sz="1000">
                    <a:cs typeface="Arial" charset="0"/>
                  </a:rPr>
                  <a:t>μ(N)</a:t>
                </a:r>
              </a:p>
            </p:txBody>
          </p:sp>
          <p:sp>
            <p:nvSpPr>
              <p:cNvPr id="23" name="Line 25"/>
              <p:cNvSpPr>
                <a:spLocks noChangeAspect="1" noChangeShapeType="1"/>
              </p:cNvSpPr>
              <p:nvPr/>
            </p:nvSpPr>
            <p:spPr bwMode="auto">
              <a:xfrm>
                <a:off x="2255" y="2976"/>
                <a:ext cx="0" cy="5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2305" y="3720"/>
                <a:ext cx="169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GB" sz="1200"/>
              </a:p>
            </p:txBody>
          </p:sp>
          <p:sp>
            <p:nvSpPr>
              <p:cNvPr id="25" name="Line 27"/>
              <p:cNvSpPr>
                <a:spLocks noChangeAspect="1" noChangeShapeType="1"/>
              </p:cNvSpPr>
              <p:nvPr/>
            </p:nvSpPr>
            <p:spPr bwMode="auto">
              <a:xfrm>
                <a:off x="2262" y="3890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311" y="3932"/>
                <a:ext cx="169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>
                    <a:cs typeface="Arial" charset="0"/>
                  </a:rPr>
                  <a:t>Δ</a:t>
                </a:r>
                <a:r>
                  <a:rPr lang="en-GB" sz="1200"/>
                  <a:t>E</a:t>
                </a:r>
              </a:p>
            </p:txBody>
          </p:sp>
          <p:sp>
            <p:nvSpPr>
              <p:cNvPr id="27" name="Line 29"/>
              <p:cNvSpPr>
                <a:spLocks noChangeAspect="1" noChangeShapeType="1"/>
              </p:cNvSpPr>
              <p:nvPr/>
            </p:nvSpPr>
            <p:spPr bwMode="auto">
              <a:xfrm>
                <a:off x="2798" y="1861"/>
                <a:ext cx="0" cy="22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" name="Line 30"/>
            <p:cNvSpPr>
              <a:spLocks noChangeAspect="1" noChangeShapeType="1"/>
            </p:cNvSpPr>
            <p:nvPr/>
          </p:nvSpPr>
          <p:spPr bwMode="auto">
            <a:xfrm flipH="1">
              <a:off x="2799" y="1855"/>
              <a:ext cx="0" cy="22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Line 31"/>
            <p:cNvSpPr>
              <a:spLocks noChangeAspect="1" noChangeShapeType="1"/>
            </p:cNvSpPr>
            <p:nvPr/>
          </p:nvSpPr>
          <p:spPr bwMode="auto">
            <a:xfrm>
              <a:off x="2798" y="1861"/>
              <a:ext cx="0" cy="2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1130300" y="2636838"/>
            <a:ext cx="1616075" cy="312737"/>
            <a:chOff x="748" y="1645"/>
            <a:chExt cx="1018" cy="197"/>
          </a:xfrm>
        </p:grpSpPr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H="1">
              <a:off x="902" y="184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748" y="1645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/>
                <a:t>E</a:t>
              </a:r>
              <a:r>
                <a:rPr lang="it-IT" sz="1400" baseline="-25000"/>
                <a:t>V</a:t>
              </a:r>
            </a:p>
          </p:txBody>
        </p:sp>
      </p:grpSp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2822575" y="922338"/>
            <a:ext cx="3287713" cy="5238750"/>
            <a:chOff x="1778" y="581"/>
            <a:chExt cx="2071" cy="3300"/>
          </a:xfrm>
        </p:grpSpPr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1778" y="1868"/>
              <a:ext cx="10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Text Box 37"/>
            <p:cNvSpPr txBox="1">
              <a:spLocks noChangeAspect="1" noChangeArrowheads="1"/>
            </p:cNvSpPr>
            <p:nvPr/>
          </p:nvSpPr>
          <p:spPr bwMode="auto">
            <a:xfrm>
              <a:off x="3609" y="2380"/>
              <a:ext cx="2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V</a:t>
              </a:r>
              <a:endParaRPr lang="en-GB" sz="1400"/>
            </a:p>
          </p:txBody>
        </p:sp>
        <p:sp>
          <p:nvSpPr>
            <p:cNvPr id="36" name="Text Box 38"/>
            <p:cNvSpPr txBox="1">
              <a:spLocks noChangeAspect="1" noChangeArrowheads="1"/>
            </p:cNvSpPr>
            <p:nvPr/>
          </p:nvSpPr>
          <p:spPr bwMode="auto">
            <a:xfrm>
              <a:off x="3609" y="3748"/>
              <a:ext cx="2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VB</a:t>
              </a:r>
              <a:endParaRPr lang="en-GB" sz="1400"/>
            </a:p>
          </p:txBody>
        </p:sp>
        <p:grpSp>
          <p:nvGrpSpPr>
            <p:cNvPr id="37" name="Group 39"/>
            <p:cNvGrpSpPr>
              <a:grpSpLocks noChangeAspect="1"/>
            </p:cNvGrpSpPr>
            <p:nvPr/>
          </p:nvGrpSpPr>
          <p:grpSpPr bwMode="auto">
            <a:xfrm>
              <a:off x="2795" y="581"/>
              <a:ext cx="934" cy="1210"/>
              <a:chOff x="2994" y="306"/>
              <a:chExt cx="1038" cy="1344"/>
            </a:xfrm>
          </p:grpSpPr>
          <p:sp>
            <p:nvSpPr>
              <p:cNvPr id="46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2994" y="306"/>
                <a:ext cx="1038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3120" y="921"/>
                <a:ext cx="816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/>
                  <a:t>6H-SiC</a:t>
                </a:r>
              </a:p>
            </p:txBody>
          </p:sp>
        </p:grpSp>
        <p:sp>
          <p:nvSpPr>
            <p:cNvPr id="38" name="Text Box 42"/>
            <p:cNvSpPr txBox="1">
              <a:spLocks noChangeAspect="1" noChangeArrowheads="1"/>
            </p:cNvSpPr>
            <p:nvPr/>
          </p:nvSpPr>
          <p:spPr bwMode="auto">
            <a:xfrm>
              <a:off x="2808" y="2343"/>
              <a:ext cx="43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E</a:t>
              </a:r>
              <a:r>
                <a:rPr lang="en-GB" sz="1200" baseline="-25000"/>
                <a:t>CBmax</a:t>
              </a:r>
              <a:endParaRPr lang="en-GB" sz="1200"/>
            </a:p>
          </p:txBody>
        </p:sp>
        <p:sp>
          <p:nvSpPr>
            <p:cNvPr id="39" name="Line 43"/>
            <p:cNvSpPr>
              <a:spLocks noChangeAspect="1" noChangeShapeType="1"/>
            </p:cNvSpPr>
            <p:nvPr/>
          </p:nvSpPr>
          <p:spPr bwMode="auto">
            <a:xfrm flipH="1">
              <a:off x="3374" y="2413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Text Box 44"/>
            <p:cNvSpPr txBox="1">
              <a:spLocks noChangeAspect="1" noChangeArrowheads="1"/>
            </p:cNvSpPr>
            <p:nvPr/>
          </p:nvSpPr>
          <p:spPr bwMode="auto">
            <a:xfrm>
              <a:off x="3349" y="2655"/>
              <a:ext cx="2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Symbol" pitchFamily="18" charset="2"/>
                  <a:cs typeface="Arial" charset="0"/>
                </a:rPr>
                <a:t>c</a:t>
              </a:r>
              <a:r>
                <a:rPr lang="en-GB" sz="1400" baseline="-25000">
                  <a:latin typeface="Times New Roman" pitchFamily="18" charset="0"/>
                  <a:cs typeface="Arial" charset="0"/>
                </a:rPr>
                <a:t>s</a:t>
              </a:r>
            </a:p>
          </p:txBody>
        </p:sp>
        <p:sp>
          <p:nvSpPr>
            <p:cNvPr id="41" name="Freeform 45"/>
            <p:cNvSpPr>
              <a:spLocks noChangeAspect="1"/>
            </p:cNvSpPr>
            <p:nvPr/>
          </p:nvSpPr>
          <p:spPr bwMode="auto">
            <a:xfrm>
              <a:off x="2781" y="2397"/>
              <a:ext cx="817" cy="528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>
              <a:off x="2776" y="2993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47"/>
            <p:cNvSpPr>
              <a:spLocks noChangeAspect="1"/>
            </p:cNvSpPr>
            <p:nvPr/>
          </p:nvSpPr>
          <p:spPr bwMode="auto">
            <a:xfrm>
              <a:off x="2776" y="1868"/>
              <a:ext cx="817" cy="528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>
              <a:off x="2776" y="3249"/>
              <a:ext cx="817" cy="528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Text Box 49"/>
            <p:cNvSpPr txBox="1">
              <a:spLocks noChangeAspect="1" noChangeArrowheads="1"/>
            </p:cNvSpPr>
            <p:nvPr/>
          </p:nvSpPr>
          <p:spPr bwMode="auto">
            <a:xfrm>
              <a:off x="3606" y="2840"/>
              <a:ext cx="2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CB</a:t>
              </a:r>
              <a:endParaRPr lang="en-GB" sz="1400"/>
            </a:p>
          </p:txBody>
        </p:sp>
      </p:grp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3779838" y="3124200"/>
            <a:ext cx="5708650" cy="1600200"/>
            <a:chOff x="2346" y="1961"/>
            <a:chExt cx="3596" cy="1008"/>
          </a:xfrm>
        </p:grpSpPr>
        <p:sp>
          <p:nvSpPr>
            <p:cNvPr id="49" name="Line 51"/>
            <p:cNvSpPr>
              <a:spLocks noChangeAspect="1" noChangeShapeType="1"/>
            </p:cNvSpPr>
            <p:nvPr/>
          </p:nvSpPr>
          <p:spPr bwMode="auto">
            <a:xfrm>
              <a:off x="2562" y="2420"/>
              <a:ext cx="0" cy="54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Text Box 52"/>
            <p:cNvSpPr txBox="1">
              <a:spLocks noChangeAspect="1" noChangeArrowheads="1"/>
            </p:cNvSpPr>
            <p:nvPr/>
          </p:nvSpPr>
          <p:spPr bwMode="auto">
            <a:xfrm>
              <a:off x="2346" y="2732"/>
              <a:ext cx="2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GB" sz="1000" baseline="-2500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B0</a:t>
              </a:r>
            </a:p>
          </p:txBody>
        </p:sp>
        <p:grpSp>
          <p:nvGrpSpPr>
            <p:cNvPr id="51" name="Group 53"/>
            <p:cNvGrpSpPr>
              <a:grpSpLocks/>
            </p:cNvGrpSpPr>
            <p:nvPr/>
          </p:nvGrpSpPr>
          <p:grpSpPr bwMode="auto">
            <a:xfrm>
              <a:off x="3878" y="1961"/>
              <a:ext cx="2064" cy="510"/>
              <a:chOff x="3936" y="1824"/>
              <a:chExt cx="2064" cy="510"/>
            </a:xfrm>
          </p:grpSpPr>
          <p:sp>
            <p:nvSpPr>
              <p:cNvPr id="52" name="Text Box 54"/>
              <p:cNvSpPr txBox="1">
                <a:spLocks noChangeArrowheads="1"/>
              </p:cNvSpPr>
              <p:nvPr/>
            </p:nvSpPr>
            <p:spPr bwMode="auto">
              <a:xfrm>
                <a:off x="3936" y="1824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it-IT" sz="1600">
                    <a:solidFill>
                      <a:schemeClr val="accent2"/>
                    </a:solidFill>
                    <a:latin typeface="Symbol" pitchFamily="18" charset="2"/>
                  </a:rPr>
                  <a:t> F</a:t>
                </a:r>
                <a:r>
                  <a:rPr lang="it-IT" sz="16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B0</a:t>
                </a:r>
                <a:r>
                  <a:rPr lang="it-IT" sz="1600">
                    <a:solidFill>
                      <a:schemeClr val="accent2"/>
                    </a:solidFill>
                  </a:rPr>
                  <a:t>=</a:t>
                </a:r>
                <a:r>
                  <a:rPr lang="it-IT" sz="1600">
                    <a:solidFill>
                      <a:schemeClr val="accent2"/>
                    </a:solidFill>
                    <a:latin typeface="Symbol" pitchFamily="18" charset="2"/>
                  </a:rPr>
                  <a:t>F</a:t>
                </a:r>
                <a:r>
                  <a:rPr lang="it-IT" sz="16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m</a:t>
                </a:r>
                <a:r>
                  <a:rPr lang="it-IT" sz="1600">
                    <a:solidFill>
                      <a:schemeClr val="accent2"/>
                    </a:solidFill>
                  </a:rPr>
                  <a:t>-</a:t>
                </a:r>
                <a:r>
                  <a:rPr lang="it-IT" sz="1600">
                    <a:solidFill>
                      <a:schemeClr val="accent2"/>
                    </a:solidFill>
                    <a:latin typeface="Symbol" pitchFamily="18" charset="2"/>
                  </a:rPr>
                  <a:t>c</a:t>
                </a:r>
                <a:r>
                  <a:rPr lang="it-IT" sz="16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endParaRPr lang="it-IT" sz="160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Text Box 55"/>
              <p:cNvSpPr txBox="1">
                <a:spLocks noChangeArrowheads="1"/>
              </p:cNvSpPr>
              <p:nvPr/>
            </p:nvSpPr>
            <p:spPr bwMode="auto">
              <a:xfrm>
                <a:off x="3936" y="1968"/>
                <a:ext cx="1104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it-IT" sz="1600">
                    <a:solidFill>
                      <a:schemeClr val="accent2"/>
                    </a:solidFill>
                    <a:latin typeface="Symbol" pitchFamily="18" charset="2"/>
                  </a:rPr>
                  <a:t>F</a:t>
                </a:r>
                <a:r>
                  <a:rPr lang="it-IT" sz="16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m</a:t>
                </a:r>
                <a:r>
                  <a:rPr lang="it-IT" sz="1600">
                    <a:solidFill>
                      <a:schemeClr val="accent2"/>
                    </a:solidFill>
                    <a:latin typeface="Times New Roman" pitchFamily="18" charset="0"/>
                  </a:rPr>
                  <a:t>(Au)=5.2 eV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it-IT" sz="1600">
                    <a:solidFill>
                      <a:schemeClr val="accent2"/>
                    </a:solidFill>
                    <a:latin typeface="Symbol" pitchFamily="18" charset="2"/>
                  </a:rPr>
                  <a:t>c</a:t>
                </a:r>
                <a:r>
                  <a:rPr lang="it-IT" sz="16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it-IT" sz="1600">
                    <a:solidFill>
                      <a:schemeClr val="accent2"/>
                    </a:solidFill>
                    <a:latin typeface="Times New Roman" pitchFamily="18" charset="0"/>
                  </a:rPr>
                  <a:t>(6H-siC)=3.3eV</a:t>
                </a:r>
              </a:p>
            </p:txBody>
          </p:sp>
          <p:sp>
            <p:nvSpPr>
              <p:cNvPr id="54" name="Text Box 56"/>
              <p:cNvSpPr txBox="1">
                <a:spLocks noChangeArrowheads="1"/>
              </p:cNvSpPr>
              <p:nvPr/>
            </p:nvSpPr>
            <p:spPr bwMode="auto">
              <a:xfrm>
                <a:off x="5088" y="2044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it-IT" sz="1600">
                    <a:solidFill>
                      <a:schemeClr val="accent2"/>
                    </a:solidFill>
                    <a:latin typeface="Symbol" pitchFamily="18" charset="2"/>
                  </a:rPr>
                  <a:t>F</a:t>
                </a:r>
                <a:r>
                  <a:rPr lang="it-IT" sz="16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B0</a:t>
                </a:r>
                <a:r>
                  <a:rPr lang="it-IT" sz="1600">
                    <a:solidFill>
                      <a:schemeClr val="accent2"/>
                    </a:solidFill>
                    <a:latin typeface="Times New Roman" pitchFamily="18" charset="0"/>
                  </a:rPr>
                  <a:t>=1.9 eV</a:t>
                </a:r>
              </a:p>
            </p:txBody>
          </p:sp>
          <p:sp>
            <p:nvSpPr>
              <p:cNvPr id="55" name="AutoShape 57"/>
              <p:cNvSpPr>
                <a:spLocks/>
              </p:cNvSpPr>
              <p:nvPr/>
            </p:nvSpPr>
            <p:spPr bwMode="auto">
              <a:xfrm>
                <a:off x="4944" y="2016"/>
                <a:ext cx="144" cy="288"/>
              </a:xfrm>
              <a:prstGeom prst="rightBrace">
                <a:avLst>
                  <a:gd name="adj1" fmla="val 16667"/>
                  <a:gd name="adj2" fmla="val 50000"/>
                </a:avLst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827088" y="1454150"/>
            <a:ext cx="1962150" cy="5143500"/>
            <a:chOff x="-23" y="916"/>
            <a:chExt cx="1236" cy="3240"/>
          </a:xfrm>
        </p:grpSpPr>
        <p:grpSp>
          <p:nvGrpSpPr>
            <p:cNvPr id="57" name="Group 59"/>
            <p:cNvGrpSpPr>
              <a:grpSpLocks noChangeAspect="1"/>
            </p:cNvGrpSpPr>
            <p:nvPr/>
          </p:nvGrpSpPr>
          <p:grpSpPr bwMode="auto">
            <a:xfrm>
              <a:off x="-23" y="1857"/>
              <a:ext cx="821" cy="2011"/>
              <a:chOff x="504" y="1728"/>
              <a:chExt cx="912" cy="2494"/>
            </a:xfrm>
          </p:grpSpPr>
          <p:grpSp>
            <p:nvGrpSpPr>
              <p:cNvPr id="125" name="Group 60"/>
              <p:cNvGrpSpPr>
                <a:grpSpLocks noChangeAspect="1"/>
              </p:cNvGrpSpPr>
              <p:nvPr/>
            </p:nvGrpSpPr>
            <p:grpSpPr bwMode="auto">
              <a:xfrm>
                <a:off x="504" y="3132"/>
                <a:ext cx="908" cy="1080"/>
                <a:chOff x="520" y="3126"/>
                <a:chExt cx="908" cy="1080"/>
              </a:xfrm>
            </p:grpSpPr>
            <p:grpSp>
              <p:nvGrpSpPr>
                <p:cNvPr id="127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520" y="3846"/>
                  <a:ext cx="907" cy="360"/>
                  <a:chOff x="389" y="3732"/>
                  <a:chExt cx="907" cy="360"/>
                </a:xfrm>
              </p:grpSpPr>
              <p:sp>
                <p:nvSpPr>
                  <p:cNvPr id="160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69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1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46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2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2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3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9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4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73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5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5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6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2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7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0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8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7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9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5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0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2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1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05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2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8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3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5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4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32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8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520" y="3486"/>
                  <a:ext cx="907" cy="360"/>
                  <a:chOff x="389" y="3732"/>
                  <a:chExt cx="907" cy="360"/>
                </a:xfrm>
              </p:grpSpPr>
              <p:sp>
                <p:nvSpPr>
                  <p:cNvPr id="145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69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6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46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7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2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8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9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9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73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0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5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1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2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2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0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3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7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4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5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5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2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6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05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7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8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8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5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9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32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9" name="Group 93"/>
                <p:cNvGrpSpPr>
                  <a:grpSpLocks noChangeAspect="1"/>
                </p:cNvGrpSpPr>
                <p:nvPr/>
              </p:nvGrpSpPr>
              <p:grpSpPr bwMode="auto">
                <a:xfrm>
                  <a:off x="521" y="3126"/>
                  <a:ext cx="907" cy="360"/>
                  <a:chOff x="389" y="3732"/>
                  <a:chExt cx="907" cy="360"/>
                </a:xfrm>
              </p:grpSpPr>
              <p:sp>
                <p:nvSpPr>
                  <p:cNvPr id="130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69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1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46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2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2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3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9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4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73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5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5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6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2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7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0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8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7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9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5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0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2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1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05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8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5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32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26" name="Line 109"/>
              <p:cNvSpPr>
                <a:spLocks noChangeAspect="1" noChangeShapeType="1"/>
              </p:cNvSpPr>
              <p:nvPr/>
            </p:nvSpPr>
            <p:spPr bwMode="auto">
              <a:xfrm flipH="1">
                <a:off x="1416" y="1728"/>
                <a:ext cx="0" cy="24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8" name="Group 110"/>
            <p:cNvGrpSpPr>
              <a:grpSpLocks noChangeAspect="1"/>
            </p:cNvGrpSpPr>
            <p:nvPr/>
          </p:nvGrpSpPr>
          <p:grpSpPr bwMode="auto">
            <a:xfrm>
              <a:off x="-18" y="916"/>
              <a:ext cx="1231" cy="518"/>
              <a:chOff x="504" y="768"/>
              <a:chExt cx="1368" cy="576"/>
            </a:xfrm>
          </p:grpSpPr>
          <p:grpSp>
            <p:nvGrpSpPr>
              <p:cNvPr id="121" name="Group 111"/>
              <p:cNvGrpSpPr>
                <a:grpSpLocks noChangeAspect="1"/>
              </p:cNvGrpSpPr>
              <p:nvPr/>
            </p:nvGrpSpPr>
            <p:grpSpPr bwMode="auto">
              <a:xfrm>
                <a:off x="504" y="768"/>
                <a:ext cx="1368" cy="576"/>
                <a:chOff x="312" y="768"/>
                <a:chExt cx="1368" cy="576"/>
              </a:xfrm>
            </p:grpSpPr>
            <p:sp>
              <p:nvSpPr>
                <p:cNvPr id="123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912"/>
                  <a:ext cx="288" cy="28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" name="AutoShape 11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36" y="444"/>
                  <a:ext cx="576" cy="1224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22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638" y="948"/>
                <a:ext cx="749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>
                    <a:solidFill>
                      <a:schemeClr val="bg1"/>
                    </a:solidFill>
                  </a:rPr>
                  <a:t>AFM tip</a:t>
                </a:r>
              </a:p>
            </p:txBody>
          </p:sp>
        </p:grpSp>
        <p:grpSp>
          <p:nvGrpSpPr>
            <p:cNvPr id="59" name="Group 115"/>
            <p:cNvGrpSpPr>
              <a:grpSpLocks/>
            </p:cNvGrpSpPr>
            <p:nvPr/>
          </p:nvGrpSpPr>
          <p:grpSpPr bwMode="auto">
            <a:xfrm>
              <a:off x="776" y="1474"/>
              <a:ext cx="429" cy="323"/>
              <a:chOff x="1430" y="1480"/>
              <a:chExt cx="429" cy="323"/>
            </a:xfrm>
          </p:grpSpPr>
          <p:grpSp>
            <p:nvGrpSpPr>
              <p:cNvPr id="111" name="Group 116"/>
              <p:cNvGrpSpPr>
                <a:grpSpLocks/>
              </p:cNvGrpSpPr>
              <p:nvPr/>
            </p:nvGrpSpPr>
            <p:grpSpPr bwMode="auto">
              <a:xfrm>
                <a:off x="1440" y="1659"/>
                <a:ext cx="384" cy="144"/>
                <a:chOff x="1440" y="1584"/>
                <a:chExt cx="384" cy="144"/>
              </a:xfrm>
            </p:grpSpPr>
            <p:sp>
              <p:nvSpPr>
                <p:cNvPr id="113" name="Line 117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4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488" y="1584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5" name="Line 119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48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6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584" y="1584"/>
                  <a:ext cx="48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7" name="Line 121"/>
                <p:cNvSpPr>
                  <a:spLocks noChangeShapeType="1"/>
                </p:cNvSpPr>
                <p:nvPr/>
              </p:nvSpPr>
              <p:spPr bwMode="auto">
                <a:xfrm>
                  <a:off x="1632" y="1584"/>
                  <a:ext cx="48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8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680" y="1584"/>
                  <a:ext cx="48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9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725" y="1584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0" name="Line 124"/>
                <p:cNvSpPr>
                  <a:spLocks noChangeShapeType="1"/>
                </p:cNvSpPr>
                <p:nvPr/>
              </p:nvSpPr>
              <p:spPr bwMode="auto">
                <a:xfrm>
                  <a:off x="1776" y="1680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12" name="Text Box 125"/>
              <p:cNvSpPr txBox="1">
                <a:spLocks noChangeArrowheads="1"/>
              </p:cNvSpPr>
              <p:nvPr/>
            </p:nvSpPr>
            <p:spPr bwMode="auto">
              <a:xfrm>
                <a:off x="1430" y="1480"/>
                <a:ext cx="42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R</a:t>
                </a:r>
                <a:r>
                  <a:rPr lang="it-IT" sz="1400" baseline="-25000"/>
                  <a:t>contact</a:t>
                </a:r>
              </a:p>
            </p:txBody>
          </p:sp>
        </p:grpSp>
        <p:grpSp>
          <p:nvGrpSpPr>
            <p:cNvPr id="60" name="Group 126"/>
            <p:cNvGrpSpPr>
              <a:grpSpLocks noChangeAspect="1"/>
            </p:cNvGrpSpPr>
            <p:nvPr/>
          </p:nvGrpSpPr>
          <p:grpSpPr bwMode="auto">
            <a:xfrm>
              <a:off x="-23" y="2145"/>
              <a:ext cx="821" cy="2011"/>
              <a:chOff x="504" y="1728"/>
              <a:chExt cx="912" cy="2494"/>
            </a:xfrm>
          </p:grpSpPr>
          <p:grpSp>
            <p:nvGrpSpPr>
              <p:cNvPr id="61" name="Group 127"/>
              <p:cNvGrpSpPr>
                <a:grpSpLocks noChangeAspect="1"/>
              </p:cNvGrpSpPr>
              <p:nvPr/>
            </p:nvGrpSpPr>
            <p:grpSpPr bwMode="auto">
              <a:xfrm>
                <a:off x="504" y="3132"/>
                <a:ext cx="908" cy="1080"/>
                <a:chOff x="520" y="3126"/>
                <a:chExt cx="908" cy="1080"/>
              </a:xfrm>
            </p:grpSpPr>
            <p:grpSp>
              <p:nvGrpSpPr>
                <p:cNvPr id="63" name="Group 128"/>
                <p:cNvGrpSpPr>
                  <a:grpSpLocks noChangeAspect="1"/>
                </p:cNvGrpSpPr>
                <p:nvPr/>
              </p:nvGrpSpPr>
              <p:grpSpPr bwMode="auto">
                <a:xfrm>
                  <a:off x="520" y="3846"/>
                  <a:ext cx="907" cy="360"/>
                  <a:chOff x="389" y="3732"/>
                  <a:chExt cx="907" cy="360"/>
                </a:xfrm>
              </p:grpSpPr>
              <p:sp>
                <p:nvSpPr>
                  <p:cNvPr id="96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69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7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46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8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2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9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9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0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73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1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5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2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2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3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0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4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7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5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5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6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2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7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05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8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8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9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5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10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32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4" name="Group 144"/>
                <p:cNvGrpSpPr>
                  <a:grpSpLocks noChangeAspect="1"/>
                </p:cNvGrpSpPr>
                <p:nvPr/>
              </p:nvGrpSpPr>
              <p:grpSpPr bwMode="auto">
                <a:xfrm>
                  <a:off x="520" y="3486"/>
                  <a:ext cx="907" cy="360"/>
                  <a:chOff x="389" y="3732"/>
                  <a:chExt cx="907" cy="360"/>
                </a:xfrm>
              </p:grpSpPr>
              <p:sp>
                <p:nvSpPr>
                  <p:cNvPr id="81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69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46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2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9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5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73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5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2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0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9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7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5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1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2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2" name="Rectangl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05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3" name="Rectangle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8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4" name="Rectangle 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5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5" name="Rectangle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32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5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521" y="3126"/>
                  <a:ext cx="907" cy="360"/>
                  <a:chOff x="389" y="3732"/>
                  <a:chExt cx="907" cy="360"/>
                </a:xfrm>
              </p:grpSpPr>
              <p:sp>
                <p:nvSpPr>
                  <p:cNvPr id="66" name="Rectangle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69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7" name="Rectangle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46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8" name="Rectangle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402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9" name="Rectangle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9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0" name="Rectangl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73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1" name="Rectangle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50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2" name="Rectangle 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2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3" name="Rectangl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90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4" name="Rectangle 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77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5" name="Rectangle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54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6" name="Rectangl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2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7" name="Rectangle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805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8" name="Rectangle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81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9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58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0" name="Rectangle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" y="3732"/>
                    <a:ext cx="907" cy="23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62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1416" y="1728"/>
                <a:ext cx="0" cy="24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75" name="Group 177"/>
          <p:cNvGrpSpPr>
            <a:grpSpLocks/>
          </p:cNvGrpSpPr>
          <p:nvPr/>
        </p:nvGrpSpPr>
        <p:grpSpPr bwMode="auto">
          <a:xfrm>
            <a:off x="4338638" y="3789363"/>
            <a:ext cx="4625975" cy="877887"/>
            <a:chOff x="2737" y="2432"/>
            <a:chExt cx="2914" cy="553"/>
          </a:xfrm>
        </p:grpSpPr>
        <p:sp>
          <p:nvSpPr>
            <p:cNvPr id="176" name="Oval 178"/>
            <p:cNvSpPr>
              <a:spLocks noChangeAspect="1" noChangeArrowheads="1"/>
            </p:cNvSpPr>
            <p:nvPr/>
          </p:nvSpPr>
          <p:spPr bwMode="auto">
            <a:xfrm>
              <a:off x="3159" y="2833"/>
              <a:ext cx="87" cy="8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7" name="Text Box 179"/>
            <p:cNvSpPr txBox="1">
              <a:spLocks noChangeAspect="1" noChangeArrowheads="1"/>
            </p:cNvSpPr>
            <p:nvPr/>
          </p:nvSpPr>
          <p:spPr bwMode="auto">
            <a:xfrm>
              <a:off x="3177" y="2724"/>
              <a:ext cx="20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66FF66"/>
                  </a:solidFill>
                </a:rPr>
                <a:t>e</a:t>
              </a:r>
              <a:r>
                <a:rPr lang="it-IT" sz="1400" baseline="30000">
                  <a:solidFill>
                    <a:srgbClr val="66FF66"/>
                  </a:solidFill>
                </a:rPr>
                <a:t>-</a:t>
              </a:r>
            </a:p>
          </p:txBody>
        </p:sp>
        <p:sp>
          <p:nvSpPr>
            <p:cNvPr id="178" name="Text Box 180"/>
            <p:cNvSpPr txBox="1">
              <a:spLocks noChangeArrowheads="1"/>
            </p:cNvSpPr>
            <p:nvPr/>
          </p:nvSpPr>
          <p:spPr bwMode="auto">
            <a:xfrm>
              <a:off x="3923" y="2659"/>
              <a:ext cx="1728" cy="326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it-IT" sz="1400"/>
                <a:t>Thermoionic emission of e</a:t>
              </a:r>
              <a:r>
                <a:rPr lang="it-IT" sz="1400" baseline="30000"/>
                <a:t>-</a:t>
              </a:r>
              <a:r>
                <a:rPr lang="it-IT" sz="1400"/>
                <a:t> from substrate to nanocluster</a:t>
              </a:r>
            </a:p>
          </p:txBody>
        </p:sp>
        <p:sp>
          <p:nvSpPr>
            <p:cNvPr id="179" name="Freeform 181"/>
            <p:cNvSpPr>
              <a:spLocks/>
            </p:cNvSpPr>
            <p:nvPr/>
          </p:nvSpPr>
          <p:spPr bwMode="auto">
            <a:xfrm>
              <a:off x="2737" y="2432"/>
              <a:ext cx="415" cy="431"/>
            </a:xfrm>
            <a:custGeom>
              <a:avLst/>
              <a:gdLst>
                <a:gd name="T0" fmla="*/ 415 w 415"/>
                <a:gd name="T1" fmla="*/ 416 h 431"/>
                <a:gd name="T2" fmla="*/ 188 w 415"/>
                <a:gd name="T3" fmla="*/ 416 h 431"/>
                <a:gd name="T4" fmla="*/ 143 w 415"/>
                <a:gd name="T5" fmla="*/ 325 h 431"/>
                <a:gd name="T6" fmla="*/ 98 w 415"/>
                <a:gd name="T7" fmla="*/ 53 h 431"/>
                <a:gd name="T8" fmla="*/ 52 w 415"/>
                <a:gd name="T9" fmla="*/ 8 h 431"/>
                <a:gd name="T10" fmla="*/ 7 w 415"/>
                <a:gd name="T11" fmla="*/ 53 h 431"/>
                <a:gd name="T12" fmla="*/ 7 w 415"/>
                <a:gd name="T13" fmla="*/ 23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431">
                  <a:moveTo>
                    <a:pt x="415" y="416"/>
                  </a:moveTo>
                  <a:cubicBezTo>
                    <a:pt x="324" y="423"/>
                    <a:pt x="233" y="431"/>
                    <a:pt x="188" y="416"/>
                  </a:cubicBezTo>
                  <a:cubicBezTo>
                    <a:pt x="143" y="401"/>
                    <a:pt x="158" y="385"/>
                    <a:pt x="143" y="325"/>
                  </a:cubicBezTo>
                  <a:cubicBezTo>
                    <a:pt x="128" y="265"/>
                    <a:pt x="113" y="106"/>
                    <a:pt x="98" y="53"/>
                  </a:cubicBezTo>
                  <a:cubicBezTo>
                    <a:pt x="83" y="0"/>
                    <a:pt x="67" y="8"/>
                    <a:pt x="52" y="8"/>
                  </a:cubicBezTo>
                  <a:cubicBezTo>
                    <a:pt x="37" y="8"/>
                    <a:pt x="14" y="15"/>
                    <a:pt x="7" y="53"/>
                  </a:cubicBezTo>
                  <a:cubicBezTo>
                    <a:pt x="0" y="91"/>
                    <a:pt x="3" y="163"/>
                    <a:pt x="7" y="235"/>
                  </a:cubicBezTo>
                </a:path>
              </a:pathLst>
            </a:custGeom>
            <a:noFill/>
            <a:ln w="28575" cmpd="sng">
              <a:solidFill>
                <a:srgbClr val="99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0" name="Group 182"/>
          <p:cNvGrpSpPr>
            <a:grpSpLocks/>
          </p:cNvGrpSpPr>
          <p:nvPr/>
        </p:nvGrpSpPr>
        <p:grpSpPr bwMode="auto">
          <a:xfrm>
            <a:off x="2771775" y="4149725"/>
            <a:ext cx="1584325" cy="574675"/>
            <a:chOff x="1746" y="2614"/>
            <a:chExt cx="998" cy="362"/>
          </a:xfrm>
        </p:grpSpPr>
        <p:sp>
          <p:nvSpPr>
            <p:cNvPr id="181" name="Line 183"/>
            <p:cNvSpPr>
              <a:spLocks noChangeShapeType="1"/>
            </p:cNvSpPr>
            <p:nvPr/>
          </p:nvSpPr>
          <p:spPr bwMode="auto">
            <a:xfrm flipH="1">
              <a:off x="1746" y="2614"/>
              <a:ext cx="99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2" name="Line 184"/>
            <p:cNvSpPr>
              <a:spLocks noChangeAspect="1" noChangeShapeType="1"/>
            </p:cNvSpPr>
            <p:nvPr/>
          </p:nvSpPr>
          <p:spPr bwMode="auto">
            <a:xfrm>
              <a:off x="2034" y="2614"/>
              <a:ext cx="0" cy="36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3" name="Text Box 185"/>
            <p:cNvSpPr txBox="1">
              <a:spLocks noChangeAspect="1" noChangeArrowheads="1"/>
            </p:cNvSpPr>
            <p:nvPr/>
          </p:nvSpPr>
          <p:spPr bwMode="auto">
            <a:xfrm>
              <a:off x="1977" y="2713"/>
              <a:ext cx="2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solidFill>
                    <a:schemeClr val="accent2"/>
                  </a:solidFill>
                  <a:cs typeface="Arial" charset="0"/>
                </a:rPr>
                <a:t>Δμ</a:t>
              </a:r>
            </a:p>
          </p:txBody>
        </p:sp>
      </p:grpSp>
      <p:sp>
        <p:nvSpPr>
          <p:cNvPr id="184" name="Text Box 186"/>
          <p:cNvSpPr txBox="1">
            <a:spLocks noChangeArrowheads="1"/>
          </p:cNvSpPr>
          <p:nvPr/>
        </p:nvSpPr>
        <p:spPr bwMode="auto">
          <a:xfrm>
            <a:off x="2184400" y="4005263"/>
            <a:ext cx="792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solidFill>
                  <a:schemeClr val="accent2"/>
                </a:solidFill>
                <a:cs typeface="Arial" charset="0"/>
              </a:rPr>
              <a:t>μ</a:t>
            </a:r>
            <a:r>
              <a:rPr lang="it-IT" sz="1400">
                <a:solidFill>
                  <a:schemeClr val="accent2"/>
                </a:solidFill>
                <a:cs typeface="Arial" charset="0"/>
              </a:rPr>
              <a:t>(N+1)</a:t>
            </a:r>
            <a:endParaRPr lang="el-GR" sz="1400">
              <a:solidFill>
                <a:schemeClr val="accent2"/>
              </a:solidFill>
              <a:cs typeface="Arial" charset="0"/>
            </a:endParaRPr>
          </a:p>
        </p:txBody>
      </p:sp>
      <p:grpSp>
        <p:nvGrpSpPr>
          <p:cNvPr id="185" name="Group 187"/>
          <p:cNvGrpSpPr>
            <a:grpSpLocks/>
          </p:cNvGrpSpPr>
          <p:nvPr/>
        </p:nvGrpSpPr>
        <p:grpSpPr bwMode="auto">
          <a:xfrm>
            <a:off x="2840038" y="928688"/>
            <a:ext cx="3287712" cy="4805362"/>
            <a:chOff x="5254" y="585"/>
            <a:chExt cx="2071" cy="3027"/>
          </a:xfrm>
        </p:grpSpPr>
        <p:sp>
          <p:nvSpPr>
            <p:cNvPr id="186" name="Text Box 188"/>
            <p:cNvSpPr txBox="1">
              <a:spLocks noChangeAspect="1" noChangeArrowheads="1"/>
            </p:cNvSpPr>
            <p:nvPr/>
          </p:nvSpPr>
          <p:spPr bwMode="auto">
            <a:xfrm>
              <a:off x="7085" y="2099"/>
              <a:ext cx="2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V</a:t>
              </a:r>
              <a:endParaRPr lang="en-GB" sz="1400"/>
            </a:p>
          </p:txBody>
        </p:sp>
        <p:sp>
          <p:nvSpPr>
            <p:cNvPr id="187" name="Text Box 189"/>
            <p:cNvSpPr txBox="1">
              <a:spLocks noChangeAspect="1" noChangeArrowheads="1"/>
            </p:cNvSpPr>
            <p:nvPr/>
          </p:nvSpPr>
          <p:spPr bwMode="auto">
            <a:xfrm>
              <a:off x="7085" y="3479"/>
              <a:ext cx="2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VB</a:t>
              </a:r>
              <a:endParaRPr lang="en-GB" sz="1400"/>
            </a:p>
          </p:txBody>
        </p:sp>
        <p:grpSp>
          <p:nvGrpSpPr>
            <p:cNvPr id="188" name="Group 190"/>
            <p:cNvGrpSpPr>
              <a:grpSpLocks noChangeAspect="1"/>
            </p:cNvGrpSpPr>
            <p:nvPr/>
          </p:nvGrpSpPr>
          <p:grpSpPr bwMode="auto">
            <a:xfrm>
              <a:off x="6271" y="585"/>
              <a:ext cx="934" cy="1210"/>
              <a:chOff x="2994" y="306"/>
              <a:chExt cx="1038" cy="1344"/>
            </a:xfrm>
          </p:grpSpPr>
          <p:sp>
            <p:nvSpPr>
              <p:cNvPr id="199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2994" y="306"/>
                <a:ext cx="1038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0" name="Text Box 192"/>
              <p:cNvSpPr txBox="1">
                <a:spLocks noChangeAspect="1" noChangeArrowheads="1"/>
              </p:cNvSpPr>
              <p:nvPr/>
            </p:nvSpPr>
            <p:spPr bwMode="auto">
              <a:xfrm>
                <a:off x="3120" y="921"/>
                <a:ext cx="816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/>
                  <a:t>6H-SiC</a:t>
                </a:r>
              </a:p>
            </p:txBody>
          </p:sp>
        </p:grpSp>
        <p:sp>
          <p:nvSpPr>
            <p:cNvPr id="189" name="Text Box 193"/>
            <p:cNvSpPr txBox="1">
              <a:spLocks noChangeAspect="1" noChangeArrowheads="1"/>
            </p:cNvSpPr>
            <p:nvPr/>
          </p:nvSpPr>
          <p:spPr bwMode="auto">
            <a:xfrm>
              <a:off x="6284" y="2300"/>
              <a:ext cx="43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E</a:t>
              </a:r>
              <a:r>
                <a:rPr lang="en-GB" sz="1200" baseline="-25000"/>
                <a:t>CBmax</a:t>
              </a:r>
              <a:endParaRPr lang="en-GB" sz="1200"/>
            </a:p>
          </p:txBody>
        </p:sp>
        <p:sp>
          <p:nvSpPr>
            <p:cNvPr id="190" name="Line 194"/>
            <p:cNvSpPr>
              <a:spLocks noChangeAspect="1" noChangeShapeType="1"/>
            </p:cNvSpPr>
            <p:nvPr/>
          </p:nvSpPr>
          <p:spPr bwMode="auto">
            <a:xfrm flipH="1">
              <a:off x="6832" y="2181"/>
              <a:ext cx="0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1" name="Text Box 195"/>
            <p:cNvSpPr txBox="1">
              <a:spLocks noChangeAspect="1" noChangeArrowheads="1"/>
            </p:cNvSpPr>
            <p:nvPr/>
          </p:nvSpPr>
          <p:spPr bwMode="auto">
            <a:xfrm>
              <a:off x="6806" y="2258"/>
              <a:ext cx="2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Symbol" pitchFamily="18" charset="2"/>
                  <a:cs typeface="Arial" charset="0"/>
                </a:rPr>
                <a:t>c</a:t>
              </a:r>
              <a:r>
                <a:rPr lang="en-GB" sz="1400" baseline="-25000">
                  <a:latin typeface="Times New Roman" pitchFamily="18" charset="0"/>
                  <a:cs typeface="Arial" charset="0"/>
                </a:rPr>
                <a:t>s</a:t>
              </a:r>
            </a:p>
          </p:txBody>
        </p:sp>
        <p:sp>
          <p:nvSpPr>
            <p:cNvPr id="192" name="Line 196"/>
            <p:cNvSpPr>
              <a:spLocks noChangeShapeType="1"/>
            </p:cNvSpPr>
            <p:nvPr/>
          </p:nvSpPr>
          <p:spPr bwMode="auto">
            <a:xfrm>
              <a:off x="5254" y="1872"/>
              <a:ext cx="10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3" name="Freeform 197"/>
            <p:cNvSpPr>
              <a:spLocks noChangeAspect="1"/>
            </p:cNvSpPr>
            <p:nvPr/>
          </p:nvSpPr>
          <p:spPr bwMode="auto">
            <a:xfrm>
              <a:off x="6248" y="2300"/>
              <a:ext cx="817" cy="272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" name="Freeform 198"/>
            <p:cNvSpPr>
              <a:spLocks noChangeAspect="1"/>
            </p:cNvSpPr>
            <p:nvPr/>
          </p:nvSpPr>
          <p:spPr bwMode="auto">
            <a:xfrm>
              <a:off x="6236" y="3253"/>
              <a:ext cx="817" cy="272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5" name="Freeform 199"/>
            <p:cNvSpPr>
              <a:spLocks noChangeAspect="1"/>
            </p:cNvSpPr>
            <p:nvPr/>
          </p:nvSpPr>
          <p:spPr bwMode="auto">
            <a:xfrm>
              <a:off x="6252" y="1872"/>
              <a:ext cx="817" cy="272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6" name="Line 200"/>
            <p:cNvSpPr>
              <a:spLocks noChangeShapeType="1"/>
            </p:cNvSpPr>
            <p:nvPr/>
          </p:nvSpPr>
          <p:spPr bwMode="auto">
            <a:xfrm>
              <a:off x="6236" y="2627"/>
              <a:ext cx="9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7" name="Line 201"/>
            <p:cNvSpPr>
              <a:spLocks noChangeShapeType="1"/>
            </p:cNvSpPr>
            <p:nvPr/>
          </p:nvSpPr>
          <p:spPr bwMode="auto">
            <a:xfrm flipH="1">
              <a:off x="7003" y="2151"/>
              <a:ext cx="5" cy="4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8" name="Text Box 202"/>
            <p:cNvSpPr txBox="1">
              <a:spLocks noChangeAspect="1" noChangeArrowheads="1"/>
            </p:cNvSpPr>
            <p:nvPr/>
          </p:nvSpPr>
          <p:spPr bwMode="auto">
            <a:xfrm>
              <a:off x="7085" y="2484"/>
              <a:ext cx="2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CB</a:t>
              </a:r>
              <a:endParaRPr lang="en-GB" sz="1400"/>
            </a:p>
          </p:txBody>
        </p:sp>
      </p:grpSp>
      <p:grpSp>
        <p:nvGrpSpPr>
          <p:cNvPr id="201" name="Group 203"/>
          <p:cNvGrpSpPr>
            <a:grpSpLocks/>
          </p:cNvGrpSpPr>
          <p:nvPr/>
        </p:nvGrpSpPr>
        <p:grpSpPr bwMode="auto">
          <a:xfrm>
            <a:off x="3451225" y="3716338"/>
            <a:ext cx="5441950" cy="1517650"/>
            <a:chOff x="2174" y="4425"/>
            <a:chExt cx="3428" cy="956"/>
          </a:xfrm>
        </p:grpSpPr>
        <p:grpSp>
          <p:nvGrpSpPr>
            <p:cNvPr id="202" name="Group 204"/>
            <p:cNvGrpSpPr>
              <a:grpSpLocks/>
            </p:cNvGrpSpPr>
            <p:nvPr/>
          </p:nvGrpSpPr>
          <p:grpSpPr bwMode="auto">
            <a:xfrm>
              <a:off x="2174" y="4425"/>
              <a:ext cx="268" cy="275"/>
              <a:chOff x="2174" y="2427"/>
              <a:chExt cx="268" cy="275"/>
            </a:xfrm>
          </p:grpSpPr>
          <p:sp>
            <p:nvSpPr>
              <p:cNvPr id="204" name="Text Box 205"/>
              <p:cNvSpPr txBox="1">
                <a:spLocks noChangeAspect="1" noChangeArrowheads="1"/>
              </p:cNvSpPr>
              <p:nvPr/>
            </p:nvSpPr>
            <p:spPr bwMode="auto">
              <a:xfrm>
                <a:off x="2174" y="2440"/>
                <a:ext cx="26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Symbol" pitchFamily="18" charset="2"/>
                    <a:cs typeface="Arial" charset="0"/>
                  </a:rPr>
                  <a:t>F</a:t>
                </a:r>
                <a:r>
                  <a:rPr lang="en-GB" sz="1200" baseline="-25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B</a:t>
                </a:r>
                <a:endParaRPr lang="en-GB" sz="1200">
                  <a:solidFill>
                    <a:schemeClr val="accent2"/>
                  </a:solidFill>
                  <a:cs typeface="Arial" charset="0"/>
                </a:endParaRPr>
              </a:p>
            </p:txBody>
          </p:sp>
          <p:sp>
            <p:nvSpPr>
              <p:cNvPr id="205" name="Line 206"/>
              <p:cNvSpPr>
                <a:spLocks noChangeAspect="1" noChangeShapeType="1"/>
              </p:cNvSpPr>
              <p:nvPr/>
            </p:nvSpPr>
            <p:spPr bwMode="auto">
              <a:xfrm>
                <a:off x="2385" y="2427"/>
                <a:ext cx="0" cy="27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03" name="Text Box 207"/>
            <p:cNvSpPr txBox="1">
              <a:spLocks noChangeArrowheads="1"/>
            </p:cNvSpPr>
            <p:nvPr/>
          </p:nvSpPr>
          <p:spPr bwMode="auto">
            <a:xfrm>
              <a:off x="4181" y="5169"/>
              <a:ext cx="14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it-IT" sz="1600">
                  <a:solidFill>
                    <a:schemeClr val="accent2"/>
                  </a:solidFill>
                  <a:latin typeface="Symbol" pitchFamily="18" charset="2"/>
                </a:rPr>
                <a:t> F</a:t>
              </a:r>
              <a:r>
                <a:rPr lang="it-IT" sz="1600" baseline="-2500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r>
                <a:rPr lang="it-IT" sz="1600">
                  <a:solidFill>
                    <a:schemeClr val="accent2"/>
                  </a:solidFill>
                  <a:latin typeface="Times New Roman" pitchFamily="18" charset="0"/>
                </a:rPr>
                <a:t>(R)</a:t>
              </a:r>
              <a:r>
                <a:rPr lang="it-IT" sz="1600">
                  <a:solidFill>
                    <a:schemeClr val="accent2"/>
                  </a:solidFill>
                </a:rPr>
                <a:t>= </a:t>
              </a:r>
              <a:r>
                <a:rPr lang="it-IT" sz="1600">
                  <a:solidFill>
                    <a:schemeClr val="accent2"/>
                  </a:solidFill>
                  <a:latin typeface="Symbol" pitchFamily="18" charset="2"/>
                </a:rPr>
                <a:t>F</a:t>
              </a:r>
              <a:r>
                <a:rPr lang="it-IT" sz="1600" baseline="-25000">
                  <a:solidFill>
                    <a:schemeClr val="accent2"/>
                  </a:solidFill>
                  <a:latin typeface="Times New Roman" pitchFamily="18" charset="0"/>
                </a:rPr>
                <a:t>B0 </a:t>
              </a:r>
              <a:r>
                <a:rPr lang="it-IT" sz="1600">
                  <a:solidFill>
                    <a:schemeClr val="accent2"/>
                  </a:solidFill>
                </a:rPr>
                <a:t>–</a:t>
              </a:r>
              <a:r>
                <a:rPr lang="it-IT" sz="1600">
                  <a:solidFill>
                    <a:schemeClr val="accent2"/>
                  </a:solidFill>
                  <a:latin typeface="Symbol" pitchFamily="18" charset="2"/>
                </a:rPr>
                <a:t>Dm</a:t>
              </a:r>
              <a:r>
                <a:rPr lang="it-IT" sz="1600">
                  <a:solidFill>
                    <a:schemeClr val="accent2"/>
                  </a:solidFill>
                  <a:latin typeface="Times New Roman" pitchFamily="18" charset="0"/>
                </a:rPr>
                <a:t>(R)</a:t>
              </a:r>
              <a:endParaRPr lang="it-IT" sz="1600" baseline="-25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6" name="Group 208"/>
          <p:cNvGrpSpPr>
            <a:grpSpLocks noChangeAspect="1"/>
          </p:cNvGrpSpPr>
          <p:nvPr/>
        </p:nvGrpSpPr>
        <p:grpSpPr bwMode="auto">
          <a:xfrm>
            <a:off x="34925" y="1628775"/>
            <a:ext cx="6635750" cy="814388"/>
            <a:chOff x="-84" y="906"/>
            <a:chExt cx="4644" cy="570"/>
          </a:xfrm>
        </p:grpSpPr>
        <p:grpSp>
          <p:nvGrpSpPr>
            <p:cNvPr id="207" name="Group 209"/>
            <p:cNvGrpSpPr>
              <a:grpSpLocks noChangeAspect="1"/>
            </p:cNvGrpSpPr>
            <p:nvPr/>
          </p:nvGrpSpPr>
          <p:grpSpPr bwMode="auto">
            <a:xfrm>
              <a:off x="-84" y="906"/>
              <a:ext cx="582" cy="564"/>
              <a:chOff x="-84" y="906"/>
              <a:chExt cx="582" cy="564"/>
            </a:xfrm>
          </p:grpSpPr>
          <p:grpSp>
            <p:nvGrpSpPr>
              <p:cNvPr id="217" name="Group 210"/>
              <p:cNvGrpSpPr>
                <a:grpSpLocks noChangeAspect="1"/>
              </p:cNvGrpSpPr>
              <p:nvPr/>
            </p:nvGrpSpPr>
            <p:grpSpPr bwMode="auto">
              <a:xfrm>
                <a:off x="120" y="906"/>
                <a:ext cx="378" cy="340"/>
                <a:chOff x="120" y="906"/>
                <a:chExt cx="378" cy="340"/>
              </a:xfrm>
            </p:grpSpPr>
            <p:sp>
              <p:nvSpPr>
                <p:cNvPr id="224" name="Line 21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6" y="107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5" name="Line 212"/>
                <p:cNvSpPr>
                  <a:spLocks noChangeAspect="1" noChangeShapeType="1"/>
                </p:cNvSpPr>
                <p:nvPr/>
              </p:nvSpPr>
              <p:spPr bwMode="auto">
                <a:xfrm>
                  <a:off x="300" y="906"/>
                  <a:ext cx="0" cy="3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6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264" y="963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" name="Line 2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" y="10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18" name="Line 215"/>
              <p:cNvSpPr>
                <a:spLocks noChangeAspect="1" noChangeShapeType="1"/>
              </p:cNvSpPr>
              <p:nvPr/>
            </p:nvSpPr>
            <p:spPr bwMode="auto">
              <a:xfrm>
                <a:off x="120" y="107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19" name="Group 216"/>
              <p:cNvGrpSpPr>
                <a:grpSpLocks noChangeAspect="1"/>
              </p:cNvGrpSpPr>
              <p:nvPr/>
            </p:nvGrpSpPr>
            <p:grpSpPr bwMode="auto">
              <a:xfrm>
                <a:off x="-84" y="1362"/>
                <a:ext cx="408" cy="108"/>
                <a:chOff x="-96" y="1344"/>
                <a:chExt cx="408" cy="108"/>
              </a:xfrm>
            </p:grpSpPr>
            <p:sp>
              <p:nvSpPr>
                <p:cNvPr id="220" name="Line 217"/>
                <p:cNvSpPr>
                  <a:spLocks noChangeAspect="1" noChangeShapeType="1"/>
                </p:cNvSpPr>
                <p:nvPr/>
              </p:nvSpPr>
              <p:spPr bwMode="auto">
                <a:xfrm>
                  <a:off x="-96" y="1344"/>
                  <a:ext cx="4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1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6" y="1380"/>
                  <a:ext cx="2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2" name="Line 219"/>
                <p:cNvSpPr>
                  <a:spLocks noChangeAspect="1" noChangeShapeType="1"/>
                </p:cNvSpPr>
                <p:nvPr/>
              </p:nvSpPr>
              <p:spPr bwMode="auto">
                <a:xfrm>
                  <a:off x="51" y="1416"/>
                  <a:ext cx="1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3" name="Line 22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1452"/>
                  <a:ext cx="5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208" name="Group 221"/>
            <p:cNvGrpSpPr>
              <a:grpSpLocks noChangeAspect="1"/>
            </p:cNvGrpSpPr>
            <p:nvPr/>
          </p:nvGrpSpPr>
          <p:grpSpPr bwMode="auto">
            <a:xfrm>
              <a:off x="4032" y="1080"/>
              <a:ext cx="528" cy="396"/>
              <a:chOff x="4032" y="1080"/>
              <a:chExt cx="528" cy="396"/>
            </a:xfrm>
          </p:grpSpPr>
          <p:sp>
            <p:nvSpPr>
              <p:cNvPr id="209" name="Line 222"/>
              <p:cNvSpPr>
                <a:spLocks noChangeAspect="1" noChangeShapeType="1"/>
              </p:cNvSpPr>
              <p:nvPr/>
            </p:nvSpPr>
            <p:spPr bwMode="auto">
              <a:xfrm>
                <a:off x="4032" y="108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10" name="Group 223"/>
              <p:cNvGrpSpPr>
                <a:grpSpLocks noChangeAspect="1"/>
              </p:cNvGrpSpPr>
              <p:nvPr/>
            </p:nvGrpSpPr>
            <p:grpSpPr bwMode="auto">
              <a:xfrm>
                <a:off x="4152" y="1080"/>
                <a:ext cx="408" cy="396"/>
                <a:chOff x="4206" y="1080"/>
                <a:chExt cx="408" cy="396"/>
              </a:xfrm>
            </p:grpSpPr>
            <p:sp>
              <p:nvSpPr>
                <p:cNvPr id="211" name="Line 2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10" y="108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12" name="Group 225"/>
                <p:cNvGrpSpPr>
                  <a:grpSpLocks noChangeAspect="1"/>
                </p:cNvGrpSpPr>
                <p:nvPr/>
              </p:nvGrpSpPr>
              <p:grpSpPr bwMode="auto">
                <a:xfrm flipH="1">
                  <a:off x="4206" y="1368"/>
                  <a:ext cx="408" cy="108"/>
                  <a:chOff x="-96" y="1344"/>
                  <a:chExt cx="408" cy="108"/>
                </a:xfrm>
              </p:grpSpPr>
              <p:sp>
                <p:nvSpPr>
                  <p:cNvPr id="213" name="Line 2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-96" y="1344"/>
                    <a:ext cx="4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4" name="Line 2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" y="1380"/>
                    <a:ext cx="20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" name="Line 2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" y="1416"/>
                    <a:ext cx="1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6" name="Line 2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1452"/>
                    <a:ext cx="5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</p:grpSp>
      <p:grpSp>
        <p:nvGrpSpPr>
          <p:cNvPr id="228" name="Group 230"/>
          <p:cNvGrpSpPr>
            <a:grpSpLocks/>
          </p:cNvGrpSpPr>
          <p:nvPr/>
        </p:nvGrpSpPr>
        <p:grpSpPr bwMode="auto">
          <a:xfrm>
            <a:off x="769938" y="1468438"/>
            <a:ext cx="2016125" cy="4711700"/>
            <a:chOff x="521" y="916"/>
            <a:chExt cx="1270" cy="2968"/>
          </a:xfrm>
        </p:grpSpPr>
        <p:grpSp>
          <p:nvGrpSpPr>
            <p:cNvPr id="229" name="Group 231"/>
            <p:cNvGrpSpPr>
              <a:grpSpLocks noChangeAspect="1"/>
            </p:cNvGrpSpPr>
            <p:nvPr/>
          </p:nvGrpSpPr>
          <p:grpSpPr bwMode="auto">
            <a:xfrm>
              <a:off x="555" y="3013"/>
              <a:ext cx="817" cy="871"/>
              <a:chOff x="520" y="3126"/>
              <a:chExt cx="908" cy="1080"/>
            </a:xfrm>
          </p:grpSpPr>
          <p:grpSp>
            <p:nvGrpSpPr>
              <p:cNvPr id="239" name="Group 232"/>
              <p:cNvGrpSpPr>
                <a:grpSpLocks noChangeAspect="1"/>
              </p:cNvGrpSpPr>
              <p:nvPr/>
            </p:nvGrpSpPr>
            <p:grpSpPr bwMode="auto">
              <a:xfrm>
                <a:off x="520" y="3846"/>
                <a:ext cx="907" cy="360"/>
                <a:chOff x="389" y="3732"/>
                <a:chExt cx="907" cy="360"/>
              </a:xfrm>
            </p:grpSpPr>
            <p:sp>
              <p:nvSpPr>
                <p:cNvPr id="272" name="Rectangle 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69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3" name="Rectangle 234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46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4" name="Rectangle 235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20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5" name="Rectangle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97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6" name="Rectangle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73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7" name="Rectangle 2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50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8" name="Rectangle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24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9" name="Rectangle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01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0" name="Rectangle 241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77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1" name="Rectangle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54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2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28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3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05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4" name="Rectangle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81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5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58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6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32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40" name="Group 248"/>
              <p:cNvGrpSpPr>
                <a:grpSpLocks noChangeAspect="1"/>
              </p:cNvGrpSpPr>
              <p:nvPr/>
            </p:nvGrpSpPr>
            <p:grpSpPr bwMode="auto">
              <a:xfrm>
                <a:off x="520" y="3486"/>
                <a:ext cx="907" cy="360"/>
                <a:chOff x="389" y="3732"/>
                <a:chExt cx="907" cy="360"/>
              </a:xfrm>
            </p:grpSpPr>
            <p:sp>
              <p:nvSpPr>
                <p:cNvPr id="257" name="Rectangle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69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8" name="Rectangle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46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9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20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0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97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1" name="Rectangle 253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73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2" name="Rectangle 254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50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3" name="Rectangle 255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24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4" name="Rectangle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01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5" name="Rectangle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77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6" name="Rectangle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54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7" name="Rectangle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28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8" name="Rectangle 26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05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9" name="Rectangle 261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81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0" name="Rectangle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58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1" name="Rectangle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32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41" name="Group 264"/>
              <p:cNvGrpSpPr>
                <a:grpSpLocks noChangeAspect="1"/>
              </p:cNvGrpSpPr>
              <p:nvPr/>
            </p:nvGrpSpPr>
            <p:grpSpPr bwMode="auto">
              <a:xfrm>
                <a:off x="521" y="3126"/>
                <a:ext cx="907" cy="360"/>
                <a:chOff x="389" y="3732"/>
                <a:chExt cx="907" cy="360"/>
              </a:xfrm>
            </p:grpSpPr>
            <p:sp>
              <p:nvSpPr>
                <p:cNvPr id="242" name="Rectangle 265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69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3" name="Rectangle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46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4" name="Rectangle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4020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5" name="Rectangle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97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6" name="Rectangle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73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7" name="Rectangle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50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8" name="Rectangle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24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9" name="Rectangle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901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0" name="Rectangle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77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1" name="Rectangle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54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2" name="Rectangle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28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3" name="Rectangle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805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4" name="Rectangle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81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5" name="Rectangle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58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56" name="Rectangle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389" y="3732"/>
                  <a:ext cx="907" cy="2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230" name="Group 280"/>
            <p:cNvGrpSpPr>
              <a:grpSpLocks noChangeAspect="1"/>
            </p:cNvGrpSpPr>
            <p:nvPr/>
          </p:nvGrpSpPr>
          <p:grpSpPr bwMode="auto">
            <a:xfrm>
              <a:off x="560" y="916"/>
              <a:ext cx="1231" cy="518"/>
              <a:chOff x="504" y="768"/>
              <a:chExt cx="1368" cy="576"/>
            </a:xfrm>
          </p:grpSpPr>
          <p:grpSp>
            <p:nvGrpSpPr>
              <p:cNvPr id="235" name="Group 281"/>
              <p:cNvGrpSpPr>
                <a:grpSpLocks noChangeAspect="1"/>
              </p:cNvGrpSpPr>
              <p:nvPr/>
            </p:nvGrpSpPr>
            <p:grpSpPr bwMode="auto">
              <a:xfrm>
                <a:off x="504" y="768"/>
                <a:ext cx="1368" cy="576"/>
                <a:chOff x="312" y="768"/>
                <a:chExt cx="1368" cy="576"/>
              </a:xfrm>
            </p:grpSpPr>
            <p:sp>
              <p:nvSpPr>
                <p:cNvPr id="237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912"/>
                  <a:ext cx="288" cy="28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38" name="AutoShape 28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36" y="444"/>
                  <a:ext cx="576" cy="1224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236" name="Text Box 284"/>
              <p:cNvSpPr txBox="1">
                <a:spLocks noChangeAspect="1" noChangeArrowheads="1"/>
              </p:cNvSpPr>
              <p:nvPr/>
            </p:nvSpPr>
            <p:spPr bwMode="auto">
              <a:xfrm>
                <a:off x="638" y="948"/>
                <a:ext cx="749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>
                    <a:solidFill>
                      <a:schemeClr val="bg1"/>
                    </a:solidFill>
                  </a:rPr>
                  <a:t>AFM tip</a:t>
                </a:r>
              </a:p>
            </p:txBody>
          </p:sp>
        </p:grpSp>
        <p:sp>
          <p:nvSpPr>
            <p:cNvPr id="231" name="Line 285"/>
            <p:cNvSpPr>
              <a:spLocks noChangeAspect="1" noChangeShapeType="1"/>
            </p:cNvSpPr>
            <p:nvPr/>
          </p:nvSpPr>
          <p:spPr bwMode="auto">
            <a:xfrm flipH="1">
              <a:off x="1376" y="2168"/>
              <a:ext cx="0" cy="13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2" name="Line 286"/>
            <p:cNvSpPr>
              <a:spLocks noChangeShapeType="1"/>
            </p:cNvSpPr>
            <p:nvPr/>
          </p:nvSpPr>
          <p:spPr bwMode="auto">
            <a:xfrm flipH="1">
              <a:off x="521" y="2159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3" name="Line 287"/>
            <p:cNvSpPr>
              <a:spLocks noChangeShapeType="1"/>
            </p:cNvSpPr>
            <p:nvPr/>
          </p:nvSpPr>
          <p:spPr bwMode="auto">
            <a:xfrm flipH="1">
              <a:off x="1375" y="1847"/>
              <a:ext cx="416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4" name="Text Box 288"/>
            <p:cNvSpPr txBox="1">
              <a:spLocks noChangeArrowheads="1"/>
            </p:cNvSpPr>
            <p:nvPr/>
          </p:nvSpPr>
          <p:spPr bwMode="auto">
            <a:xfrm>
              <a:off x="540" y="1969"/>
              <a:ext cx="5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E</a:t>
              </a:r>
              <a:r>
                <a:rPr lang="it-IT" baseline="-25000"/>
                <a:t>vacuum</a:t>
              </a:r>
              <a:endParaRPr lang="it-IT"/>
            </a:p>
          </p:txBody>
        </p:sp>
      </p:grpSp>
      <p:grpSp>
        <p:nvGrpSpPr>
          <p:cNvPr id="287" name="Group 289"/>
          <p:cNvGrpSpPr>
            <a:grpSpLocks/>
          </p:cNvGrpSpPr>
          <p:nvPr/>
        </p:nvGrpSpPr>
        <p:grpSpPr bwMode="auto">
          <a:xfrm>
            <a:off x="2828925" y="922338"/>
            <a:ext cx="3287713" cy="4805362"/>
            <a:chOff x="5889" y="572"/>
            <a:chExt cx="2071" cy="3027"/>
          </a:xfrm>
        </p:grpSpPr>
        <p:sp>
          <p:nvSpPr>
            <p:cNvPr id="288" name="Text Box 290"/>
            <p:cNvSpPr txBox="1">
              <a:spLocks noChangeAspect="1" noChangeArrowheads="1"/>
            </p:cNvSpPr>
            <p:nvPr/>
          </p:nvSpPr>
          <p:spPr bwMode="auto">
            <a:xfrm>
              <a:off x="7720" y="2086"/>
              <a:ext cx="2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V</a:t>
              </a:r>
              <a:endParaRPr lang="en-GB" sz="1400"/>
            </a:p>
          </p:txBody>
        </p:sp>
        <p:sp>
          <p:nvSpPr>
            <p:cNvPr id="289" name="Text Box 291"/>
            <p:cNvSpPr txBox="1">
              <a:spLocks noChangeAspect="1" noChangeArrowheads="1"/>
            </p:cNvSpPr>
            <p:nvPr/>
          </p:nvSpPr>
          <p:spPr bwMode="auto">
            <a:xfrm>
              <a:off x="7720" y="3466"/>
              <a:ext cx="2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VB</a:t>
              </a:r>
              <a:endParaRPr lang="en-GB" sz="1400"/>
            </a:p>
          </p:txBody>
        </p:sp>
        <p:grpSp>
          <p:nvGrpSpPr>
            <p:cNvPr id="290" name="Group 292"/>
            <p:cNvGrpSpPr>
              <a:grpSpLocks noChangeAspect="1"/>
            </p:cNvGrpSpPr>
            <p:nvPr/>
          </p:nvGrpSpPr>
          <p:grpSpPr bwMode="auto">
            <a:xfrm>
              <a:off x="6906" y="572"/>
              <a:ext cx="934" cy="1210"/>
              <a:chOff x="2994" y="306"/>
              <a:chExt cx="1038" cy="1344"/>
            </a:xfrm>
          </p:grpSpPr>
          <p:sp>
            <p:nvSpPr>
              <p:cNvPr id="301" name="Rectangle 293"/>
              <p:cNvSpPr>
                <a:spLocks noChangeAspect="1" noChangeArrowheads="1"/>
              </p:cNvSpPr>
              <p:nvPr/>
            </p:nvSpPr>
            <p:spPr bwMode="auto">
              <a:xfrm>
                <a:off x="2994" y="306"/>
                <a:ext cx="1038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02" name="Text Box 294"/>
              <p:cNvSpPr txBox="1">
                <a:spLocks noChangeAspect="1" noChangeArrowheads="1"/>
              </p:cNvSpPr>
              <p:nvPr/>
            </p:nvSpPr>
            <p:spPr bwMode="auto">
              <a:xfrm>
                <a:off x="3120" y="921"/>
                <a:ext cx="816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/>
                  <a:t>6H-SiC</a:t>
                </a:r>
              </a:p>
            </p:txBody>
          </p:sp>
        </p:grpSp>
        <p:sp>
          <p:nvSpPr>
            <p:cNvPr id="291" name="Text Box 295"/>
            <p:cNvSpPr txBox="1">
              <a:spLocks noChangeAspect="1" noChangeArrowheads="1"/>
            </p:cNvSpPr>
            <p:nvPr/>
          </p:nvSpPr>
          <p:spPr bwMode="auto">
            <a:xfrm>
              <a:off x="6919" y="2287"/>
              <a:ext cx="43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E</a:t>
              </a:r>
              <a:r>
                <a:rPr lang="en-GB" sz="1200" baseline="-25000"/>
                <a:t>CBmax</a:t>
              </a:r>
              <a:endParaRPr lang="en-GB" sz="1200"/>
            </a:p>
          </p:txBody>
        </p:sp>
        <p:sp>
          <p:nvSpPr>
            <p:cNvPr id="292" name="Line 296"/>
            <p:cNvSpPr>
              <a:spLocks noChangeAspect="1" noChangeShapeType="1"/>
            </p:cNvSpPr>
            <p:nvPr/>
          </p:nvSpPr>
          <p:spPr bwMode="auto">
            <a:xfrm flipH="1">
              <a:off x="7467" y="2160"/>
              <a:ext cx="0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3" name="Text Box 297"/>
            <p:cNvSpPr txBox="1">
              <a:spLocks noChangeAspect="1" noChangeArrowheads="1"/>
            </p:cNvSpPr>
            <p:nvPr/>
          </p:nvSpPr>
          <p:spPr bwMode="auto">
            <a:xfrm>
              <a:off x="7441" y="2245"/>
              <a:ext cx="2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Symbol" pitchFamily="18" charset="2"/>
                  <a:cs typeface="Arial" charset="0"/>
                </a:rPr>
                <a:t>c</a:t>
              </a:r>
              <a:r>
                <a:rPr lang="en-GB" sz="1400" baseline="-25000">
                  <a:latin typeface="Times New Roman" pitchFamily="18" charset="0"/>
                  <a:cs typeface="Arial" charset="0"/>
                </a:rPr>
                <a:t>s</a:t>
              </a:r>
            </a:p>
          </p:txBody>
        </p:sp>
        <p:sp>
          <p:nvSpPr>
            <p:cNvPr id="294" name="Line 298"/>
            <p:cNvSpPr>
              <a:spLocks noChangeShapeType="1"/>
            </p:cNvSpPr>
            <p:nvPr/>
          </p:nvSpPr>
          <p:spPr bwMode="auto">
            <a:xfrm>
              <a:off x="5889" y="1859"/>
              <a:ext cx="10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5" name="Freeform 299"/>
            <p:cNvSpPr>
              <a:spLocks noChangeAspect="1"/>
            </p:cNvSpPr>
            <p:nvPr/>
          </p:nvSpPr>
          <p:spPr bwMode="auto">
            <a:xfrm>
              <a:off x="6883" y="2287"/>
              <a:ext cx="817" cy="235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6" name="Freeform 300"/>
            <p:cNvSpPr>
              <a:spLocks noChangeAspect="1"/>
            </p:cNvSpPr>
            <p:nvPr/>
          </p:nvSpPr>
          <p:spPr bwMode="auto">
            <a:xfrm>
              <a:off x="6871" y="3240"/>
              <a:ext cx="817" cy="225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" name="Freeform 301"/>
            <p:cNvSpPr>
              <a:spLocks noChangeAspect="1"/>
            </p:cNvSpPr>
            <p:nvPr/>
          </p:nvSpPr>
          <p:spPr bwMode="auto">
            <a:xfrm>
              <a:off x="6887" y="1859"/>
              <a:ext cx="817" cy="260"/>
            </a:xfrm>
            <a:custGeom>
              <a:avLst/>
              <a:gdLst>
                <a:gd name="T0" fmla="*/ 0 w 2948"/>
                <a:gd name="T1" fmla="*/ 0 h 514"/>
                <a:gd name="T2" fmla="*/ 272 w 2948"/>
                <a:gd name="T3" fmla="*/ 408 h 514"/>
                <a:gd name="T4" fmla="*/ 1089 w 2948"/>
                <a:gd name="T5" fmla="*/ 499 h 514"/>
                <a:gd name="T6" fmla="*/ 2948 w 2948"/>
                <a:gd name="T7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8" h="514">
                  <a:moveTo>
                    <a:pt x="0" y="0"/>
                  </a:moveTo>
                  <a:cubicBezTo>
                    <a:pt x="45" y="162"/>
                    <a:pt x="91" y="325"/>
                    <a:pt x="272" y="408"/>
                  </a:cubicBezTo>
                  <a:cubicBezTo>
                    <a:pt x="453" y="491"/>
                    <a:pt x="643" y="484"/>
                    <a:pt x="1089" y="499"/>
                  </a:cubicBezTo>
                  <a:cubicBezTo>
                    <a:pt x="1535" y="514"/>
                    <a:pt x="2241" y="506"/>
                    <a:pt x="2948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8" name="Line 302"/>
            <p:cNvSpPr>
              <a:spLocks noChangeShapeType="1"/>
            </p:cNvSpPr>
            <p:nvPr/>
          </p:nvSpPr>
          <p:spPr bwMode="auto">
            <a:xfrm>
              <a:off x="6871" y="2568"/>
              <a:ext cx="9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9" name="Line 303"/>
            <p:cNvSpPr>
              <a:spLocks noChangeShapeType="1"/>
            </p:cNvSpPr>
            <p:nvPr/>
          </p:nvSpPr>
          <p:spPr bwMode="auto">
            <a:xfrm flipH="1">
              <a:off x="7638" y="2138"/>
              <a:ext cx="5" cy="4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0" name="Text Box 304"/>
            <p:cNvSpPr txBox="1">
              <a:spLocks noChangeAspect="1" noChangeArrowheads="1"/>
            </p:cNvSpPr>
            <p:nvPr/>
          </p:nvSpPr>
          <p:spPr bwMode="auto">
            <a:xfrm>
              <a:off x="7720" y="2471"/>
              <a:ext cx="2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E</a:t>
              </a:r>
              <a:r>
                <a:rPr lang="en-GB" sz="1400" baseline="-25000"/>
                <a:t>CB</a:t>
              </a:r>
              <a:endParaRPr lang="en-GB" sz="1400"/>
            </a:p>
          </p:txBody>
        </p:sp>
      </p:grpSp>
      <p:grpSp>
        <p:nvGrpSpPr>
          <p:cNvPr id="303" name="Group 305"/>
          <p:cNvGrpSpPr>
            <a:grpSpLocks/>
          </p:cNvGrpSpPr>
          <p:nvPr/>
        </p:nvGrpSpPr>
        <p:grpSpPr bwMode="auto">
          <a:xfrm>
            <a:off x="2855913" y="3933825"/>
            <a:ext cx="6037262" cy="2122488"/>
            <a:chOff x="1791" y="4452"/>
            <a:chExt cx="3803" cy="1337"/>
          </a:xfrm>
        </p:grpSpPr>
        <p:sp>
          <p:nvSpPr>
            <p:cNvPr id="304" name="Oval 306"/>
            <p:cNvSpPr>
              <a:spLocks noChangeAspect="1" noChangeArrowheads="1"/>
            </p:cNvSpPr>
            <p:nvPr/>
          </p:nvSpPr>
          <p:spPr bwMode="auto">
            <a:xfrm>
              <a:off x="2569" y="4561"/>
              <a:ext cx="87" cy="8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5" name="Text Box 307"/>
            <p:cNvSpPr txBox="1">
              <a:spLocks noChangeAspect="1" noChangeArrowheads="1"/>
            </p:cNvSpPr>
            <p:nvPr/>
          </p:nvSpPr>
          <p:spPr bwMode="auto">
            <a:xfrm>
              <a:off x="2587" y="4452"/>
              <a:ext cx="20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66FF66"/>
                  </a:solidFill>
                </a:rPr>
                <a:t>e</a:t>
              </a:r>
              <a:r>
                <a:rPr lang="it-IT" sz="1400" baseline="30000">
                  <a:solidFill>
                    <a:srgbClr val="66FF66"/>
                  </a:solidFill>
                </a:rPr>
                <a:t>-</a:t>
              </a:r>
            </a:p>
          </p:txBody>
        </p:sp>
        <p:sp>
          <p:nvSpPr>
            <p:cNvPr id="306" name="Line 308"/>
            <p:cNvSpPr>
              <a:spLocks noChangeShapeType="1"/>
            </p:cNvSpPr>
            <p:nvPr/>
          </p:nvSpPr>
          <p:spPr bwMode="auto">
            <a:xfrm flipH="1">
              <a:off x="1791" y="4588"/>
              <a:ext cx="771" cy="0"/>
            </a:xfrm>
            <a:prstGeom prst="line">
              <a:avLst/>
            </a:prstGeom>
            <a:noFill/>
            <a:ln w="28575">
              <a:solidFill>
                <a:srgbClr val="99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" name="Text Box 309"/>
            <p:cNvSpPr txBox="1">
              <a:spLocks noChangeArrowheads="1"/>
            </p:cNvSpPr>
            <p:nvPr/>
          </p:nvSpPr>
          <p:spPr bwMode="auto">
            <a:xfrm>
              <a:off x="4058" y="5463"/>
              <a:ext cx="1536" cy="326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it-IT" sz="1400">
                  <a:solidFill>
                    <a:srgbClr val="FF3300"/>
                  </a:solidFill>
                </a:rPr>
                <a:t>Ballistic transport</a:t>
              </a:r>
              <a:r>
                <a:rPr lang="it-IT" sz="1400"/>
                <a:t> within the nanocluster</a:t>
              </a:r>
            </a:p>
          </p:txBody>
        </p:sp>
      </p:grpSp>
      <p:grpSp>
        <p:nvGrpSpPr>
          <p:cNvPr id="308" name="Group 310"/>
          <p:cNvGrpSpPr>
            <a:grpSpLocks/>
          </p:cNvGrpSpPr>
          <p:nvPr/>
        </p:nvGrpSpPr>
        <p:grpSpPr bwMode="auto">
          <a:xfrm>
            <a:off x="1504950" y="4119563"/>
            <a:ext cx="7632700" cy="2593975"/>
            <a:chOff x="930" y="4835"/>
            <a:chExt cx="4808" cy="1634"/>
          </a:xfrm>
        </p:grpSpPr>
        <p:sp>
          <p:nvSpPr>
            <p:cNvPr id="309" name="Oval 311"/>
            <p:cNvSpPr>
              <a:spLocks noChangeAspect="1" noChangeArrowheads="1"/>
            </p:cNvSpPr>
            <p:nvPr/>
          </p:nvSpPr>
          <p:spPr bwMode="auto">
            <a:xfrm>
              <a:off x="930" y="5117"/>
              <a:ext cx="87" cy="8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" name="Text Box 312"/>
            <p:cNvSpPr txBox="1">
              <a:spLocks noChangeAspect="1" noChangeArrowheads="1"/>
            </p:cNvSpPr>
            <p:nvPr/>
          </p:nvSpPr>
          <p:spPr bwMode="auto">
            <a:xfrm>
              <a:off x="948" y="5008"/>
              <a:ext cx="20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66FF66"/>
                  </a:solidFill>
                </a:rPr>
                <a:t>e</a:t>
              </a:r>
              <a:r>
                <a:rPr lang="it-IT" sz="1400" baseline="30000">
                  <a:solidFill>
                    <a:srgbClr val="66FF66"/>
                  </a:solidFill>
                </a:rPr>
                <a:t>-</a:t>
              </a:r>
            </a:p>
          </p:txBody>
        </p:sp>
        <p:sp>
          <p:nvSpPr>
            <p:cNvPr id="311" name="Text Box 313"/>
            <p:cNvSpPr txBox="1">
              <a:spLocks noChangeArrowheads="1"/>
            </p:cNvSpPr>
            <p:nvPr/>
          </p:nvSpPr>
          <p:spPr bwMode="auto">
            <a:xfrm>
              <a:off x="3964" y="6277"/>
              <a:ext cx="1774" cy="192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it-IT" sz="1400"/>
                <a:t>Ohmic contact tip-nanocluster</a:t>
              </a:r>
            </a:p>
          </p:txBody>
        </p:sp>
        <p:sp>
          <p:nvSpPr>
            <p:cNvPr id="312" name="Freeform 314"/>
            <p:cNvSpPr>
              <a:spLocks/>
            </p:cNvSpPr>
            <p:nvPr/>
          </p:nvSpPr>
          <p:spPr bwMode="auto">
            <a:xfrm>
              <a:off x="1129" y="4835"/>
              <a:ext cx="635" cy="341"/>
            </a:xfrm>
            <a:custGeom>
              <a:avLst/>
              <a:gdLst>
                <a:gd name="T0" fmla="*/ 635 w 635"/>
                <a:gd name="T1" fmla="*/ 23 h 341"/>
                <a:gd name="T2" fmla="*/ 227 w 635"/>
                <a:gd name="T3" fmla="*/ 23 h 341"/>
                <a:gd name="T4" fmla="*/ 45 w 635"/>
                <a:gd name="T5" fmla="*/ 159 h 341"/>
                <a:gd name="T6" fmla="*/ 0 w 635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341">
                  <a:moveTo>
                    <a:pt x="635" y="23"/>
                  </a:moveTo>
                  <a:cubicBezTo>
                    <a:pt x="480" y="11"/>
                    <a:pt x="325" y="0"/>
                    <a:pt x="227" y="23"/>
                  </a:cubicBezTo>
                  <a:cubicBezTo>
                    <a:pt x="129" y="46"/>
                    <a:pt x="83" y="106"/>
                    <a:pt x="45" y="159"/>
                  </a:cubicBezTo>
                  <a:cubicBezTo>
                    <a:pt x="7" y="212"/>
                    <a:pt x="3" y="276"/>
                    <a:pt x="0" y="341"/>
                  </a:cubicBezTo>
                </a:path>
              </a:pathLst>
            </a:custGeom>
            <a:noFill/>
            <a:ln w="28575" cmpd="sng">
              <a:solidFill>
                <a:srgbClr val="99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3" name="Group 315"/>
          <p:cNvGrpSpPr>
            <a:grpSpLocks/>
          </p:cNvGrpSpPr>
          <p:nvPr/>
        </p:nvGrpSpPr>
        <p:grpSpPr bwMode="auto">
          <a:xfrm>
            <a:off x="4338638" y="3609975"/>
            <a:ext cx="4625975" cy="1042988"/>
            <a:chOff x="2737" y="4414"/>
            <a:chExt cx="2914" cy="657"/>
          </a:xfrm>
        </p:grpSpPr>
        <p:grpSp>
          <p:nvGrpSpPr>
            <p:cNvPr id="314" name="Group 316"/>
            <p:cNvGrpSpPr>
              <a:grpSpLocks/>
            </p:cNvGrpSpPr>
            <p:nvPr/>
          </p:nvGrpSpPr>
          <p:grpSpPr bwMode="auto">
            <a:xfrm>
              <a:off x="2737" y="4414"/>
              <a:ext cx="454" cy="240"/>
              <a:chOff x="2737" y="2387"/>
              <a:chExt cx="454" cy="240"/>
            </a:xfrm>
          </p:grpSpPr>
          <p:sp>
            <p:nvSpPr>
              <p:cNvPr id="316" name="Oval 317"/>
              <p:cNvSpPr>
                <a:spLocks noChangeAspect="1" noChangeArrowheads="1"/>
              </p:cNvSpPr>
              <p:nvPr/>
            </p:nvSpPr>
            <p:spPr bwMode="auto">
              <a:xfrm>
                <a:off x="2971" y="2541"/>
                <a:ext cx="87" cy="86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7" name="Text Box 318"/>
              <p:cNvSpPr txBox="1">
                <a:spLocks noChangeAspect="1" noChangeArrowheads="1"/>
              </p:cNvSpPr>
              <p:nvPr/>
            </p:nvSpPr>
            <p:spPr bwMode="auto">
              <a:xfrm>
                <a:off x="2989" y="2432"/>
                <a:ext cx="202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>
                    <a:solidFill>
                      <a:srgbClr val="66FF66"/>
                    </a:solidFill>
                  </a:rPr>
                  <a:t>e</a:t>
                </a:r>
                <a:r>
                  <a:rPr lang="it-IT" sz="1400" baseline="30000">
                    <a:solidFill>
                      <a:srgbClr val="66FF66"/>
                    </a:solidFill>
                  </a:rPr>
                  <a:t>-</a:t>
                </a:r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auto">
              <a:xfrm>
                <a:off x="2737" y="2387"/>
                <a:ext cx="234" cy="227"/>
              </a:xfrm>
              <a:custGeom>
                <a:avLst/>
                <a:gdLst>
                  <a:gd name="T0" fmla="*/ 234 w 234"/>
                  <a:gd name="T1" fmla="*/ 181 h 227"/>
                  <a:gd name="T2" fmla="*/ 143 w 234"/>
                  <a:gd name="T3" fmla="*/ 181 h 227"/>
                  <a:gd name="T4" fmla="*/ 98 w 234"/>
                  <a:gd name="T5" fmla="*/ 45 h 227"/>
                  <a:gd name="T6" fmla="*/ 52 w 234"/>
                  <a:gd name="T7" fmla="*/ 0 h 227"/>
                  <a:gd name="T8" fmla="*/ 7 w 234"/>
                  <a:gd name="T9" fmla="*/ 45 h 227"/>
                  <a:gd name="T10" fmla="*/ 7 w 234"/>
                  <a:gd name="T11" fmla="*/ 136 h 227"/>
                  <a:gd name="T12" fmla="*/ 7 w 234"/>
                  <a:gd name="T13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27">
                    <a:moveTo>
                      <a:pt x="234" y="181"/>
                    </a:moveTo>
                    <a:cubicBezTo>
                      <a:pt x="200" y="192"/>
                      <a:pt x="166" y="204"/>
                      <a:pt x="143" y="181"/>
                    </a:cubicBezTo>
                    <a:cubicBezTo>
                      <a:pt x="120" y="158"/>
                      <a:pt x="113" y="75"/>
                      <a:pt x="98" y="45"/>
                    </a:cubicBezTo>
                    <a:cubicBezTo>
                      <a:pt x="83" y="15"/>
                      <a:pt x="67" y="0"/>
                      <a:pt x="52" y="0"/>
                    </a:cubicBezTo>
                    <a:cubicBezTo>
                      <a:pt x="37" y="0"/>
                      <a:pt x="14" y="22"/>
                      <a:pt x="7" y="45"/>
                    </a:cubicBezTo>
                    <a:cubicBezTo>
                      <a:pt x="0" y="68"/>
                      <a:pt x="7" y="106"/>
                      <a:pt x="7" y="136"/>
                    </a:cubicBezTo>
                    <a:cubicBezTo>
                      <a:pt x="7" y="166"/>
                      <a:pt x="7" y="196"/>
                      <a:pt x="7" y="227"/>
                    </a:cubicBezTo>
                  </a:path>
                </a:pathLst>
              </a:custGeom>
              <a:noFill/>
              <a:ln w="28575" cmpd="sng">
                <a:solidFill>
                  <a:srgbClr val="99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15" name="Text Box 320"/>
            <p:cNvSpPr txBox="1">
              <a:spLocks noChangeArrowheads="1"/>
            </p:cNvSpPr>
            <p:nvPr/>
          </p:nvSpPr>
          <p:spPr bwMode="auto">
            <a:xfrm>
              <a:off x="3923" y="4745"/>
              <a:ext cx="1728" cy="326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it-IT" sz="1400">
                  <a:solidFill>
                    <a:srgbClr val="FF3300"/>
                  </a:solidFill>
                </a:rPr>
                <a:t>Thermoionic emission</a:t>
              </a:r>
              <a:r>
                <a:rPr lang="it-IT" sz="1400"/>
                <a:t> of e</a:t>
              </a:r>
              <a:r>
                <a:rPr lang="it-IT" sz="1400" baseline="30000"/>
                <a:t>-</a:t>
              </a:r>
              <a:r>
                <a:rPr lang="it-IT" sz="1400"/>
                <a:t> from substrate to nanocluster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6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190"/>
            <a:ext cx="40576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1" y="2564904"/>
            <a:ext cx="7429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0" y="115888"/>
            <a:ext cx="9213850" cy="6580187"/>
            <a:chOff x="818" y="1071"/>
            <a:chExt cx="4375" cy="3125"/>
          </a:xfrm>
        </p:grpSpPr>
        <p:graphicFrame>
          <p:nvGraphicFramePr>
            <p:cNvPr id="3" name="Object 24"/>
            <p:cNvGraphicFramePr>
              <a:graphicFrameLocks noChangeAspect="1"/>
            </p:cNvGraphicFramePr>
            <p:nvPr/>
          </p:nvGraphicFramePr>
          <p:xfrm>
            <a:off x="818" y="1071"/>
            <a:ext cx="4330" cy="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Graph" r:id="rId3" imgW="3116160" imgH="2373120" progId="Origin50.Graph">
                    <p:embed/>
                  </p:oleObj>
                </mc:Choice>
                <mc:Fallback>
                  <p:oleObj name="Graph" r:id="rId3" imgW="3116160" imgH="23731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8087" t="13654" r="10397" b="9102"/>
                        <a:stretch>
                          <a:fillRect/>
                        </a:stretch>
                      </p:blipFill>
                      <p:spPr bwMode="auto">
                        <a:xfrm>
                          <a:off x="818" y="1071"/>
                          <a:ext cx="4330" cy="31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25"/>
            <p:cNvSpPr txBox="1">
              <a:spLocks noChangeAspect="1" noChangeArrowheads="1"/>
            </p:cNvSpPr>
            <p:nvPr/>
          </p:nvSpPr>
          <p:spPr bwMode="auto">
            <a:xfrm>
              <a:off x="2653" y="2543"/>
              <a:ext cx="2540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sz="2400">
                  <a:solidFill>
                    <a:srgbClr val="FF3300"/>
                  </a:solidFill>
                  <a:latin typeface="BernhardMod BT" pitchFamily="18" charset="0"/>
                </a:rPr>
                <a:t>Size Effect:</a:t>
              </a:r>
            </a:p>
            <a:p>
              <a:pPr algn="ctr"/>
              <a:r>
                <a:rPr lang="it-IT" sz="2400">
                  <a:solidFill>
                    <a:srgbClr val="FF3300"/>
                  </a:solidFill>
                  <a:latin typeface="BernhardMod BT" pitchFamily="18" charset="0"/>
                </a:rPr>
                <a:t>How a bulk (macroscopic) property derives from the microscopic one </a:t>
              </a:r>
            </a:p>
          </p:txBody>
        </p:sp>
        <p:sp>
          <p:nvSpPr>
            <p:cNvPr id="5" name="Line 26"/>
            <p:cNvSpPr>
              <a:spLocks noChangeAspect="1" noChangeShapeType="1"/>
            </p:cNvSpPr>
            <p:nvPr/>
          </p:nvSpPr>
          <p:spPr bwMode="auto">
            <a:xfrm>
              <a:off x="1550" y="1249"/>
              <a:ext cx="356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 Box 27"/>
            <p:cNvSpPr txBox="1">
              <a:spLocks noChangeAspect="1" noChangeArrowheads="1"/>
            </p:cNvSpPr>
            <p:nvPr/>
          </p:nvSpPr>
          <p:spPr bwMode="auto">
            <a:xfrm>
              <a:off x="1836" y="1280"/>
              <a:ext cx="322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FF3300"/>
                  </a:solidFill>
                  <a:latin typeface="BernhardMod BT" pitchFamily="18" charset="0"/>
                </a:rPr>
                <a:t>1.85 eV SBH of the macroscopic contact Au/6H-SiC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1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2480" cy="34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680520" cy="291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7740352" y="69891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092280" y="213907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7740352" y="69891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8388424" y="69891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388424" y="213907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812360" y="608882"/>
            <a:ext cx="36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it-IT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319702" y="3717032"/>
            <a:ext cx="3042679" cy="3144447"/>
            <a:chOff x="3152" y="210"/>
            <a:chExt cx="2506" cy="349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661"/>
              <a:ext cx="2359" cy="2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10"/>
              <a:ext cx="1236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83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2838" cy="34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19" y="332656"/>
            <a:ext cx="4942886" cy="219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38822"/>
            <a:ext cx="2854437" cy="40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 flipH="1">
            <a:off x="4474840" y="3873268"/>
            <a:ext cx="244827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156992" y="3673793"/>
            <a:ext cx="206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Coulomb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blockade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4139952" y="4279937"/>
            <a:ext cx="2448272" cy="568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843808" y="4564174"/>
            <a:ext cx="206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Coulomb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Staircase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835696" y="836712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2" y="1679286"/>
            <a:ext cx="4032250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8064" y="167986"/>
            <a:ext cx="2951163" cy="2016125"/>
            <a:chOff x="340" y="482"/>
            <a:chExt cx="1859" cy="1270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340" y="482"/>
              <a:ext cx="1859" cy="2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Thermal smearing</a:t>
              </a: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521" y="782"/>
              <a:ext cx="0" cy="9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412752" y="744249"/>
            <a:ext cx="1655762" cy="1284287"/>
            <a:chOff x="1565" y="845"/>
            <a:chExt cx="1043" cy="809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565" y="845"/>
              <a:ext cx="1043" cy="5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Coulomb staircase</a:t>
              </a: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837" y="1382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0" y="0"/>
            <a:ext cx="4355976" cy="43700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62" y="2348880"/>
            <a:ext cx="4269406" cy="43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4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20275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3514" y="2370733"/>
            <a:ext cx="2665413" cy="2089150"/>
            <a:chOff x="3470" y="709"/>
            <a:chExt cx="2041" cy="1588"/>
          </a:xfrm>
        </p:grpSpPr>
        <p:pic>
          <p:nvPicPr>
            <p:cNvPr id="4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" t="25293" r="63670" b="8208"/>
            <a:stretch>
              <a:fillRect/>
            </a:stretch>
          </p:blipFill>
          <p:spPr bwMode="auto">
            <a:xfrm>
              <a:off x="3470" y="709"/>
              <a:ext cx="1679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4967" y="981"/>
              <a:ext cx="5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1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992"/>
            <a:ext cx="687548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51920" y="4437112"/>
            <a:ext cx="13681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995936" y="4941168"/>
            <a:ext cx="437519" cy="392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43608" y="108992"/>
            <a:ext cx="7056784" cy="2239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1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it-IT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it-IT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model</a:t>
            </a:r>
            <a:endParaRPr lang="it-IT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764704"/>
            <a:ext cx="900121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8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" y="116631"/>
            <a:ext cx="9009678" cy="62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" y="692696"/>
            <a:ext cx="9004029" cy="357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534481" y="3284984"/>
            <a:ext cx="11176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212</Words>
  <Application>Microsoft Office PowerPoint</Application>
  <PresentationFormat>Presentazione su schermo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Tema di Office</vt:lpstr>
      <vt:lpstr>Equation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Ruffino</dc:creator>
  <cp:lastModifiedBy>Ruffino</cp:lastModifiedBy>
  <cp:revision>54</cp:revision>
  <dcterms:created xsi:type="dcterms:W3CDTF">2013-01-10T13:53:43Z</dcterms:created>
  <dcterms:modified xsi:type="dcterms:W3CDTF">2013-01-19T15:44:21Z</dcterms:modified>
</cp:coreProperties>
</file>