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6" r:id="rId6"/>
    <p:sldId id="267" r:id="rId7"/>
    <p:sldId id="268" r:id="rId8"/>
    <p:sldId id="269" r:id="rId9"/>
    <p:sldId id="287" r:id="rId10"/>
    <p:sldId id="270" r:id="rId11"/>
    <p:sldId id="271" r:id="rId12"/>
    <p:sldId id="259" r:id="rId13"/>
    <p:sldId id="272" r:id="rId14"/>
    <p:sldId id="262" r:id="rId15"/>
    <p:sldId id="273" r:id="rId16"/>
    <p:sldId id="274" r:id="rId17"/>
    <p:sldId id="275" r:id="rId18"/>
    <p:sldId id="288" r:id="rId19"/>
    <p:sldId id="289" r:id="rId20"/>
    <p:sldId id="290" r:id="rId21"/>
    <p:sldId id="286" r:id="rId22"/>
    <p:sldId id="285" r:id="rId23"/>
    <p:sldId id="260" r:id="rId24"/>
    <p:sldId id="276" r:id="rId25"/>
    <p:sldId id="277" r:id="rId26"/>
    <p:sldId id="278" r:id="rId27"/>
    <p:sldId id="279" r:id="rId28"/>
    <p:sldId id="280" r:id="rId29"/>
    <p:sldId id="261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0DFC-802A-450A-88A3-6C0A96A3A7CE}" type="datetimeFigureOut">
              <a:rPr lang="it-IT" smtClean="0"/>
              <a:t>20/12/2012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B881-919E-4AFB-B965-5CCF5E5BB7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18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0DFC-802A-450A-88A3-6C0A96A3A7CE}" type="datetimeFigureOut">
              <a:rPr lang="it-IT" smtClean="0"/>
              <a:t>20/12/2012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B881-919E-4AFB-B965-5CCF5E5BB7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108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0DFC-802A-450A-88A3-6C0A96A3A7CE}" type="datetimeFigureOut">
              <a:rPr lang="it-IT" smtClean="0"/>
              <a:t>20/12/2012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B881-919E-4AFB-B965-5CCF5E5BB7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76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0DFC-802A-450A-88A3-6C0A96A3A7CE}" type="datetimeFigureOut">
              <a:rPr lang="it-IT" smtClean="0"/>
              <a:t>20/12/2012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B881-919E-4AFB-B965-5CCF5E5BB7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45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0DFC-802A-450A-88A3-6C0A96A3A7CE}" type="datetimeFigureOut">
              <a:rPr lang="it-IT" smtClean="0"/>
              <a:t>20/12/2012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B881-919E-4AFB-B965-5CCF5E5BB7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28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0DFC-802A-450A-88A3-6C0A96A3A7CE}" type="datetimeFigureOut">
              <a:rPr lang="it-IT" smtClean="0"/>
              <a:t>20/12/2012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B881-919E-4AFB-B965-5CCF5E5BB7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9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0DFC-802A-450A-88A3-6C0A96A3A7CE}" type="datetimeFigureOut">
              <a:rPr lang="it-IT" smtClean="0"/>
              <a:t>20/12/2012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B881-919E-4AFB-B965-5CCF5E5BB7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30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0DFC-802A-450A-88A3-6C0A96A3A7CE}" type="datetimeFigureOut">
              <a:rPr lang="it-IT" smtClean="0"/>
              <a:t>20/12/2012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B881-919E-4AFB-B965-5CCF5E5BB7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02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0DFC-802A-450A-88A3-6C0A96A3A7CE}" type="datetimeFigureOut">
              <a:rPr lang="it-IT" smtClean="0"/>
              <a:t>20/12/2012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B881-919E-4AFB-B965-5CCF5E5BB7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9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0DFC-802A-450A-88A3-6C0A96A3A7CE}" type="datetimeFigureOut">
              <a:rPr lang="it-IT" smtClean="0"/>
              <a:t>20/12/2012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B881-919E-4AFB-B965-5CCF5E5BB7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96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0DFC-802A-450A-88A3-6C0A96A3A7CE}" type="datetimeFigureOut">
              <a:rPr lang="it-IT" smtClean="0"/>
              <a:t>20/12/2012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B881-919E-4AFB-B965-5CCF5E5BB7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4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90DFC-802A-450A-88A3-6C0A96A3A7CE}" type="datetimeFigureOut">
              <a:rPr lang="it-IT" smtClean="0"/>
              <a:t>20/12/2012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B881-919E-4AFB-B965-5CCF5E5BB7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70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wmf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42088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</a:p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physics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ow-dimensional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semiconductors</a:t>
            </a:r>
            <a:endParaRPr lang="it-IT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459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08520" y="-99392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a quantum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" y="332656"/>
            <a:ext cx="8950277" cy="479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r="21482" b="11086"/>
          <a:stretch/>
        </p:blipFill>
        <p:spPr bwMode="auto">
          <a:xfrm>
            <a:off x="2843808" y="4558115"/>
            <a:ext cx="2618509" cy="211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557" y="3861048"/>
            <a:ext cx="3076947" cy="290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699792" y="58052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3D</a:t>
            </a:r>
            <a:endParaRPr lang="it-IT" dirty="0"/>
          </a:p>
        </p:txBody>
      </p:sp>
      <p:sp>
        <p:nvSpPr>
          <p:cNvPr id="4" name="Freccia a destra 3"/>
          <p:cNvSpPr/>
          <p:nvPr/>
        </p:nvSpPr>
        <p:spPr>
          <a:xfrm rot="20797268">
            <a:off x="5238395" y="4993695"/>
            <a:ext cx="1117002" cy="346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031557" y="580526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</a:t>
            </a:r>
            <a:r>
              <a:rPr lang="it-IT" dirty="0" smtClean="0"/>
              <a:t>D</a:t>
            </a:r>
            <a:endParaRPr lang="it-IT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4679504" y="1628800"/>
            <a:ext cx="41409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4210" y="1916832"/>
            <a:ext cx="89502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7668344" y="2276872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21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2" y="0"/>
            <a:ext cx="744855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2492896"/>
            <a:ext cx="360040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55737"/>
            <a:ext cx="5572503" cy="308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62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A1)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Parabolic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triangular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quantum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wells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6206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Parabolic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well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8" y="1016272"/>
            <a:ext cx="8044524" cy="558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e 3"/>
          <p:cNvSpPr/>
          <p:nvPr/>
        </p:nvSpPr>
        <p:spPr>
          <a:xfrm>
            <a:off x="827584" y="5229200"/>
            <a:ext cx="4104456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216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4955"/>
            <a:ext cx="74866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33633"/>
            <a:ext cx="4032448" cy="22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573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4401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Triangular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well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027"/>
            <a:ext cx="861403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22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35921" y="1412776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183993" y="1412776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832065" y="1412776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480137" y="1412776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128209" y="1412776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776281" y="1412776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424353" y="1412776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072425" y="1412776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720497" y="1412776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200217" y="4797152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283968" y="49411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</a:t>
            </a:r>
            <a:endParaRPr lang="it-IT" dirty="0"/>
          </a:p>
        </p:txBody>
      </p:sp>
      <p:sp>
        <p:nvSpPr>
          <p:cNvPr id="13" name="Figura a mano libera 12"/>
          <p:cNvSpPr/>
          <p:nvPr/>
        </p:nvSpPr>
        <p:spPr>
          <a:xfrm>
            <a:off x="357206" y="2557086"/>
            <a:ext cx="3826867" cy="2697783"/>
          </a:xfrm>
          <a:custGeom>
            <a:avLst/>
            <a:gdLst>
              <a:gd name="connsiteX0" fmla="*/ 3826867 w 3826867"/>
              <a:gd name="connsiteY0" fmla="*/ 2549236 h 2697783"/>
              <a:gd name="connsiteX1" fmla="*/ 1457739 w 3826867"/>
              <a:gd name="connsiteY1" fmla="*/ 2507673 h 2697783"/>
              <a:gd name="connsiteX2" fmla="*/ 3012 w 3826867"/>
              <a:gd name="connsiteY2" fmla="*/ 678873 h 2697783"/>
              <a:gd name="connsiteX3" fmla="*/ 1152939 w 3826867"/>
              <a:gd name="connsiteY3" fmla="*/ 0 h 269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6867" h="2697783">
                <a:moveTo>
                  <a:pt x="3826867" y="2549236"/>
                </a:moveTo>
                <a:cubicBezTo>
                  <a:pt x="2960957" y="2684318"/>
                  <a:pt x="2095048" y="2819400"/>
                  <a:pt x="1457739" y="2507673"/>
                </a:cubicBezTo>
                <a:cubicBezTo>
                  <a:pt x="820430" y="2195946"/>
                  <a:pt x="53812" y="1096819"/>
                  <a:pt x="3012" y="678873"/>
                </a:cubicBezTo>
                <a:cubicBezTo>
                  <a:pt x="-47788" y="260927"/>
                  <a:pt x="552575" y="130463"/>
                  <a:pt x="115293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igura a mano libera 13"/>
          <p:cNvSpPr/>
          <p:nvPr/>
        </p:nvSpPr>
        <p:spPr>
          <a:xfrm>
            <a:off x="4779818" y="2557086"/>
            <a:ext cx="3668946" cy="2647789"/>
          </a:xfrm>
          <a:custGeom>
            <a:avLst/>
            <a:gdLst>
              <a:gd name="connsiteX0" fmla="*/ 0 w 3668946"/>
              <a:gd name="connsiteY0" fmla="*/ 2549236 h 2647789"/>
              <a:gd name="connsiteX1" fmla="*/ 3103418 w 3668946"/>
              <a:gd name="connsiteY1" fmla="*/ 2410691 h 2647789"/>
              <a:gd name="connsiteX2" fmla="*/ 3629891 w 3668946"/>
              <a:gd name="connsiteY2" fmla="*/ 484909 h 2647789"/>
              <a:gd name="connsiteX3" fmla="*/ 2590800 w 3668946"/>
              <a:gd name="connsiteY3" fmla="*/ 0 h 264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946" h="2647789">
                <a:moveTo>
                  <a:pt x="0" y="2549236"/>
                </a:moveTo>
                <a:cubicBezTo>
                  <a:pt x="1249218" y="2651991"/>
                  <a:pt x="2498436" y="2754746"/>
                  <a:pt x="3103418" y="2410691"/>
                </a:cubicBezTo>
                <a:cubicBezTo>
                  <a:pt x="3708400" y="2066636"/>
                  <a:pt x="3715327" y="886691"/>
                  <a:pt x="3629891" y="484909"/>
                </a:cubicBezTo>
                <a:cubicBezTo>
                  <a:pt x="3544455" y="83127"/>
                  <a:pt x="3067627" y="41563"/>
                  <a:pt x="2590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129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/>
        </p:nvCxnSpPr>
        <p:spPr>
          <a:xfrm>
            <a:off x="971600" y="56619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1 2"/>
          <p:cNvCxnSpPr/>
          <p:nvPr/>
        </p:nvCxnSpPr>
        <p:spPr>
          <a:xfrm>
            <a:off x="1619672" y="56619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/>
          <p:nvPr/>
        </p:nvCxnSpPr>
        <p:spPr>
          <a:xfrm>
            <a:off x="971600" y="20063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 flipH="1">
            <a:off x="323528" y="56619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1619672" y="56619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2307882" y="5486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955954" y="5486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2307882" y="19888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955954" y="5486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604026" y="5486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252098" y="5486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3604026" y="19888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252098" y="5486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4900170" y="5486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5548242" y="5486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900170" y="19888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5548242" y="5486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6196314" y="5486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6844386" y="5486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6196314" y="19888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6844386" y="5486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7492458" y="5486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8140530" y="5486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7492458" y="19888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8140530" y="5486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3928062" y="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V=0</a:t>
            </a:r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4001469" y="30596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</a:t>
            </a:r>
            <a:r>
              <a:rPr lang="it-IT" dirty="0" smtClean="0">
                <a:sym typeface="Symbol"/>
              </a:rPr>
              <a:t></a:t>
            </a:r>
            <a:r>
              <a:rPr lang="it-IT" dirty="0" smtClean="0"/>
              <a:t>0</a:t>
            </a:r>
            <a:endParaRPr lang="it-IT" dirty="0"/>
          </a:p>
        </p:txBody>
      </p:sp>
      <p:cxnSp>
        <p:nvCxnSpPr>
          <p:cNvPr id="30" name="Connettore 1 29"/>
          <p:cNvCxnSpPr/>
          <p:nvPr/>
        </p:nvCxnSpPr>
        <p:spPr>
          <a:xfrm>
            <a:off x="2908804" y="365525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2260732" y="509541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2908804" y="3655252"/>
            <a:ext cx="64807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3556876" y="408730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4245086" y="408730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3597014" y="552746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4245086" y="4087300"/>
            <a:ext cx="53592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4781012" y="451934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5429084" y="451899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4781012" y="595915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5429084" y="4533559"/>
            <a:ext cx="509589" cy="273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5938673" y="48073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5938673" y="6233329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1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79"/>
            <a:ext cx="74771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8"/>
            <a:ext cx="47910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210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A.2)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Superlattices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47664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195736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843808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491880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139952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788024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436096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084168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732240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4" y="2898833"/>
            <a:ext cx="5593316" cy="391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708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4401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Kronig-Penney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model of a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superlattices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0" y="423601"/>
            <a:ext cx="9144000" cy="106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4" y="2036795"/>
            <a:ext cx="8785448" cy="307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025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A) Basic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properties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semiconductor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nanostructures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bo 2"/>
          <p:cNvSpPr/>
          <p:nvPr/>
        </p:nvSpPr>
        <p:spPr>
          <a:xfrm>
            <a:off x="4572000" y="4155473"/>
            <a:ext cx="4464496" cy="1728192"/>
          </a:xfrm>
          <a:prstGeom prst="cube">
            <a:avLst>
              <a:gd name="adj" fmla="val 82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76470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it-IT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it-IT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it-IT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  <a:endParaRPr lang="it-IT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76156" y="3284984"/>
            <a:ext cx="3276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film of a pure or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composed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91580" y="2693593"/>
            <a:ext cx="327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Heterostructure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8" y="3155258"/>
            <a:ext cx="3406466" cy="329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ccia in giù 6"/>
          <p:cNvSpPr/>
          <p:nvPr/>
        </p:nvSpPr>
        <p:spPr>
          <a:xfrm rot="3089952">
            <a:off x="2460901" y="1580245"/>
            <a:ext cx="504056" cy="92077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18902299">
            <a:off x="5543708" y="1645835"/>
            <a:ext cx="504056" cy="92077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3640594" y="6237312"/>
            <a:ext cx="643374" cy="6206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283968" y="6381328"/>
            <a:ext cx="2015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physics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20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69" y="2523316"/>
            <a:ext cx="6048672" cy="427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02"/>
            <a:ext cx="6986736" cy="24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059129" y="1556792"/>
            <a:ext cx="135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Minibands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915816" y="1844824"/>
            <a:ext cx="331236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2915816" y="1772816"/>
            <a:ext cx="331236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915816" y="1700808"/>
            <a:ext cx="331236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2915816" y="1340768"/>
            <a:ext cx="331236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2915816" y="1268760"/>
            <a:ext cx="331236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2915816" y="1196752"/>
            <a:ext cx="331236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2915816" y="836712"/>
            <a:ext cx="331236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2915816" y="764704"/>
            <a:ext cx="331236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2915816" y="692696"/>
            <a:ext cx="331236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2268813" y="1786671"/>
            <a:ext cx="51957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275153" y="836712"/>
            <a:ext cx="135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Minigaps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Connettore 2 17"/>
          <p:cNvCxnSpPr/>
          <p:nvPr/>
        </p:nvCxnSpPr>
        <p:spPr>
          <a:xfrm>
            <a:off x="2325300" y="1066591"/>
            <a:ext cx="51957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34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A3)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Modulation-doped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heterojunctions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6867277" cy="632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975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A4)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MOSFET </a:t>
            </a:r>
            <a:r>
              <a:rPr lang="it-IT" b="1" dirty="0" err="1">
                <a:latin typeface="Times New Roman" pitchFamily="18" charset="0"/>
                <a:cs typeface="Times New Roman" pitchFamily="18" charset="0"/>
              </a:rPr>
              <a:t>structures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0" y="384821"/>
            <a:ext cx="8012626" cy="47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76875"/>
            <a:ext cx="74485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200800" y="2132856"/>
            <a:ext cx="205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 Electron Gas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1115616" y="5949280"/>
            <a:ext cx="701650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711277" y="6252729"/>
            <a:ext cx="2592288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508104" y="6525344"/>
            <a:ext cx="26240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711277" y="6741368"/>
            <a:ext cx="73348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6012160" y="2132856"/>
            <a:ext cx="11886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862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Quantum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wires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1D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semiconductor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nanostructures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ubo 2"/>
          <p:cNvSpPr/>
          <p:nvPr/>
        </p:nvSpPr>
        <p:spPr>
          <a:xfrm>
            <a:off x="395536" y="764704"/>
            <a:ext cx="648072" cy="576064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90872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Nanotubes</a:t>
            </a:r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Si,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nanowires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scienceprog.com/wp-content/uploads/2008/05/nanowires_hairy_solar_ce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667"/>
            <a:ext cx="3653617" cy="276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lpn.cnrs.fr/en/ELPHYSE/FaitsMarquants/Images/FM_Resonan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5436"/>
            <a:ext cx="4716524" cy="353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1.bp.blogspot.com/_275rRdJNtHo/TJZTgYGnhpI/AAAAAAAAAKI/BAHs1FwTYxA/s1600/nanowi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34" y="1951468"/>
            <a:ext cx="2671218" cy="22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859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/>
          <p:cNvSpPr/>
          <p:nvPr/>
        </p:nvSpPr>
        <p:spPr>
          <a:xfrm>
            <a:off x="251520" y="476672"/>
            <a:ext cx="648072" cy="576064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/>
          <p:cNvSpPr/>
          <p:nvPr/>
        </p:nvSpPr>
        <p:spPr>
          <a:xfrm>
            <a:off x="1691680" y="2996952"/>
            <a:ext cx="576064" cy="57606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763688" y="30689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</a:t>
            </a:r>
            <a:endParaRPr lang="it-IT" dirty="0"/>
          </a:p>
        </p:txBody>
      </p:sp>
      <p:sp>
        <p:nvSpPr>
          <p:cNvPr id="5" name="Figura a mano libera 4"/>
          <p:cNvSpPr/>
          <p:nvPr/>
        </p:nvSpPr>
        <p:spPr>
          <a:xfrm>
            <a:off x="570950" y="77640"/>
            <a:ext cx="1413163" cy="2928796"/>
          </a:xfrm>
          <a:custGeom>
            <a:avLst/>
            <a:gdLst>
              <a:gd name="connsiteX0" fmla="*/ 0 w 1413163"/>
              <a:gd name="connsiteY0" fmla="*/ 421124 h 2928796"/>
              <a:gd name="connsiteX1" fmla="*/ 886691 w 1413163"/>
              <a:gd name="connsiteY1" fmla="*/ 199451 h 2928796"/>
              <a:gd name="connsiteX2" fmla="*/ 1413163 w 1413163"/>
              <a:gd name="connsiteY2" fmla="*/ 2928796 h 292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13163" h="2928796">
                <a:moveTo>
                  <a:pt x="0" y="421124"/>
                </a:moveTo>
                <a:cubicBezTo>
                  <a:pt x="325582" y="101315"/>
                  <a:pt x="651164" y="-218494"/>
                  <a:pt x="886691" y="199451"/>
                </a:cubicBezTo>
                <a:cubicBezTo>
                  <a:pt x="1122218" y="617396"/>
                  <a:pt x="1267690" y="1773096"/>
                  <a:pt x="1413163" y="29287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igura a mano libera 5"/>
          <p:cNvSpPr/>
          <p:nvPr/>
        </p:nvSpPr>
        <p:spPr>
          <a:xfrm>
            <a:off x="460113" y="3574473"/>
            <a:ext cx="1917258" cy="3062614"/>
          </a:xfrm>
          <a:custGeom>
            <a:avLst/>
            <a:gdLst>
              <a:gd name="connsiteX0" fmla="*/ 0 w 1917258"/>
              <a:gd name="connsiteY0" fmla="*/ 2646218 h 3062614"/>
              <a:gd name="connsiteX1" fmla="*/ 457200 w 1917258"/>
              <a:gd name="connsiteY1" fmla="*/ 3006436 h 3062614"/>
              <a:gd name="connsiteX2" fmla="*/ 1842655 w 1917258"/>
              <a:gd name="connsiteY2" fmla="*/ 1593272 h 3062614"/>
              <a:gd name="connsiteX3" fmla="*/ 1607128 w 1917258"/>
              <a:gd name="connsiteY3" fmla="*/ 0 h 306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7258" h="3062614">
                <a:moveTo>
                  <a:pt x="0" y="2646218"/>
                </a:moveTo>
                <a:cubicBezTo>
                  <a:pt x="75045" y="2914072"/>
                  <a:pt x="150091" y="3181927"/>
                  <a:pt x="457200" y="3006436"/>
                </a:cubicBezTo>
                <a:cubicBezTo>
                  <a:pt x="764309" y="2830945"/>
                  <a:pt x="1651000" y="2094345"/>
                  <a:pt x="1842655" y="1593272"/>
                </a:cubicBezTo>
                <a:cubicBezTo>
                  <a:pt x="2034310" y="1092199"/>
                  <a:pt x="1820719" y="546099"/>
                  <a:pt x="1607128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42" name="Picture 2" descr="http://tfp1.physik.uni-freiburg.de/eu_www/pictures/nanow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723" y="1544042"/>
            <a:ext cx="2519387" cy="170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nanogallery.info/images/gallery/nanowire-June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02" y="1544042"/>
            <a:ext cx="3607853" cy="24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ina.ch/sites/default/files/use_case/iminatechnologies.nanowiremanipulatio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7" r="33341"/>
          <a:stretch/>
        </p:blipFill>
        <p:spPr bwMode="auto">
          <a:xfrm>
            <a:off x="6257831" y="3339556"/>
            <a:ext cx="1231585" cy="146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377371" y="4854059"/>
            <a:ext cx="6823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determined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by:</a:t>
            </a:r>
          </a:p>
          <a:p>
            <a:pPr marL="342900" indent="-342900" algn="ctr">
              <a:buAutoNum type="alphaUcParenR"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new band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diagram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modified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by the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ctr">
              <a:buAutoNum type="alphaUcParenR"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lphaUcParenR"/>
            </a:pP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Tunnelling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phenomena</a:t>
            </a:r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lphaUcParenR"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</a:p>
          <a:p>
            <a:pPr marL="342900" indent="-342900" algn="ctr">
              <a:buAutoNum type="alphaUcParenR"/>
            </a:pP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Electroniuc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coupling</a:t>
            </a:r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lphaUcParenR"/>
            </a:pP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phenomena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rs.els-cdn.com/content/image/1-s2.0-S0009261410000291-gr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49"/>
          <a:stretch/>
        </p:blipFill>
        <p:spPr bwMode="auto">
          <a:xfrm>
            <a:off x="2556916" y="89652"/>
            <a:ext cx="6192194" cy="133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74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"/>
            <a:ext cx="8980826" cy="608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nettore 1 2"/>
          <p:cNvCxnSpPr/>
          <p:nvPr/>
        </p:nvCxnSpPr>
        <p:spPr>
          <a:xfrm>
            <a:off x="5940152" y="271914"/>
            <a:ext cx="24482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e 3"/>
          <p:cNvSpPr/>
          <p:nvPr/>
        </p:nvSpPr>
        <p:spPr>
          <a:xfrm>
            <a:off x="539552" y="4421266"/>
            <a:ext cx="3456384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421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47020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539552" y="2564904"/>
            <a:ext cx="554461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499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08520" y="-99392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a quantum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wire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" y="476672"/>
            <a:ext cx="902878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11560" y="3501008"/>
            <a:ext cx="280831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298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84"/>
            <a:ext cx="8414703" cy="311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55576" y="764704"/>
            <a:ext cx="3528392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0771"/>
            <a:ext cx="59912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10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) Quantum </a:t>
            </a:r>
            <a:r>
              <a:rPr lang="it-IT" b="1" dirty="0" err="1" smtClean="0">
                <a:latin typeface="Times New Roman" pitchFamily="18" charset="0"/>
                <a:cs typeface="Times New Roman" pitchFamily="18" charset="0"/>
              </a:rPr>
              <a:t>dots</a:t>
            </a: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(0D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semiconductor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nanostructures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69" y="548680"/>
            <a:ext cx="8733011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cqd.eecs.northwestern.edu/research/qdots/fig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444" y="1988840"/>
            <a:ext cx="269357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303485" y="2408734"/>
            <a:ext cx="1368152" cy="129614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ubo 3"/>
          <p:cNvSpPr/>
          <p:nvPr/>
        </p:nvSpPr>
        <p:spPr>
          <a:xfrm>
            <a:off x="159469" y="4149080"/>
            <a:ext cx="1656184" cy="157881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44" y="4687729"/>
            <a:ext cx="4160674" cy="208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28373"/>
            <a:ext cx="2958554" cy="316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5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6951334" cy="682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899592" y="980728"/>
            <a:ext cx="4536504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76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3" y="3320876"/>
            <a:ext cx="40386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2051720" y="3729763"/>
            <a:ext cx="0" cy="20882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1403648" y="5673979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???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7114"/>
            <a:ext cx="4128120" cy="281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6228184" y="4773879"/>
            <a:ext cx="1280980" cy="120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6" name="Picture 2" descr="NIST: Etched, shaped quantum dots emit single photons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22"/>
            <a:ext cx="2600137" cy="26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nano.org.uk/news/images/quantum-dots-degrade-in-soil-releasing-their-toxic-gu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34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53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704"/>
            <a:ext cx="8856984" cy="519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0" y="538773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Charging</a:t>
            </a:r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ionization</a:t>
            </a:r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E</a:t>
            </a:r>
            <a:r>
              <a:rPr lang="it-IT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(e</a:t>
            </a:r>
            <a:r>
              <a:rPr lang="it-IT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/C) and single electron </a:t>
            </a:r>
            <a:r>
              <a:rPr lang="it-IT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effects</a:t>
            </a:r>
            <a:endParaRPr lang="it-IT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1547664" y="1700808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6372200" y="1700808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07504" y="2060848"/>
            <a:ext cx="3168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372200" y="2060848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07504" y="2348880"/>
            <a:ext cx="87849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7170" idx="1"/>
          </p:cNvCxnSpPr>
          <p:nvPr/>
        </p:nvCxnSpPr>
        <p:spPr>
          <a:xfrm>
            <a:off x="107504" y="2629452"/>
            <a:ext cx="87849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179512" y="2996952"/>
            <a:ext cx="87129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79512" y="3284984"/>
            <a:ext cx="871296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107504" y="3573016"/>
            <a:ext cx="54006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1115616" y="4293096"/>
            <a:ext cx="77768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179512" y="4581128"/>
            <a:ext cx="87129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179512" y="4869160"/>
            <a:ext cx="46805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25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24744" y="548680"/>
            <a:ext cx="1007096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ctr"/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kT</a:t>
            </a:r>
            <a:endParaRPr lang="it-IT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36912" y="188640"/>
            <a:ext cx="3455368" cy="28007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3D: </a:t>
            </a:r>
            <a:r>
              <a:rPr lang="el-G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E&gt;&gt;E</a:t>
            </a:r>
            <a:r>
              <a:rPr lang="it-IT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it-IT" sz="44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it-IT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E&gt;&gt;E</a:t>
            </a:r>
            <a:r>
              <a:rPr lang="it-IT" sz="4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"/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1D</a:t>
            </a:r>
            <a:r>
              <a:rPr lang="it-IT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E&gt;&gt;</a:t>
            </a:r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just"/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0D</a:t>
            </a:r>
            <a:r>
              <a:rPr lang="it-IT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E~E</a:t>
            </a:r>
            <a:r>
              <a:rPr lang="it-IT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it-IT" sz="44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1619672" y="4221088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1619672" y="6669360"/>
            <a:ext cx="165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3275856" y="4221088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1619672" y="5877272"/>
            <a:ext cx="165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619672" y="4725144"/>
            <a:ext cx="165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6012160" y="4221088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6012160" y="6669360"/>
            <a:ext cx="165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7668344" y="4221088"/>
            <a:ext cx="0" cy="244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6012160" y="5877272"/>
            <a:ext cx="165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012160" y="4725144"/>
            <a:ext cx="165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835696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3D, 2D, 1D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084168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0D</a:t>
            </a:r>
            <a:endParaRPr lang="it-IT" dirty="0"/>
          </a:p>
        </p:txBody>
      </p:sp>
      <p:cxnSp>
        <p:nvCxnSpPr>
          <p:cNvPr id="22" name="Connettore 2 21"/>
          <p:cNvCxnSpPr/>
          <p:nvPr/>
        </p:nvCxnSpPr>
        <p:spPr>
          <a:xfrm>
            <a:off x="1259632" y="4725144"/>
            <a:ext cx="0" cy="11521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755576" y="508518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323528" y="508518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>
            <a:off x="5652120" y="4725144"/>
            <a:ext cx="0" cy="11521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>
            <a:off x="5148064" y="508518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4716016" y="4725144"/>
            <a:ext cx="0" cy="11521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1043608" y="442782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it-IT" dirty="0" smtClean="0"/>
              <a:t>E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539552" y="47878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kT</a:t>
            </a:r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133990" y="471585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baseline="-250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5436096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it-IT" dirty="0" smtClean="0"/>
              <a:t>E</a:t>
            </a:r>
            <a:endParaRPr lang="it-IT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4932040" y="479715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kT</a:t>
            </a:r>
            <a:endParaRPr lang="it-IT" dirty="0"/>
          </a:p>
        </p:txBody>
      </p:sp>
      <p:sp>
        <p:nvSpPr>
          <p:cNvPr id="35" name="Rettangolo 34"/>
          <p:cNvSpPr/>
          <p:nvPr/>
        </p:nvSpPr>
        <p:spPr>
          <a:xfrm>
            <a:off x="4526478" y="436510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baseline="-250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38606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108520" y="-99392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a quantum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dots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781"/>
            <a:ext cx="8984888" cy="239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15" y="3077822"/>
            <a:ext cx="5520258" cy="378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82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049309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043608" y="1049309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691680" y="1049309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61" y="0"/>
            <a:ext cx="5541243" cy="670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-13498" y="5982379"/>
            <a:ext cx="442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Band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endParaRPr lang="it-IT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Thickness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endParaRPr lang="it-IT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19582"/>
            <a:ext cx="233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itchFamily="18" charset="0"/>
                <a:cs typeface="Times New Roman" pitchFamily="18" charset="0"/>
              </a:rPr>
              <a:t>Heterostructure</a:t>
            </a:r>
            <a:r>
              <a:rPr lang="it-IT" dirty="0" smtClean="0">
                <a:latin typeface="Times New Roman" pitchFamily="18" charset="0"/>
                <a:cs typeface="Times New Roman" pitchFamily="18" charset="0"/>
              </a:rPr>
              <a:t> (MBE)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683404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AlGaAs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655676" y="69269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AlGaAs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43608" y="692696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GaAs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948264" y="12687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Interband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processes</a:t>
            </a:r>
            <a:endParaRPr lang="it-IT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Intraband</a:t>
            </a:r>
            <a:r>
              <a:rPr lang="it-IT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processes</a:t>
            </a:r>
            <a:endParaRPr lang="it-IT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043608" y="378904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1691680" y="378904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1043608" y="522920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395536" y="37890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691680" y="37890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2015716" y="4185954"/>
            <a:ext cx="2196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E(z)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modulation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84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971600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619672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267744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915816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563888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211960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860032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508104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6156176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804248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7452320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8100392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578901" y="8746"/>
            <a:ext cx="1569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Superlattice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>
            <a:off x="1003470" y="31584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1651542" y="3158480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1003470" y="45986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355398" y="31584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1651542" y="315848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2339752" y="314096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2987824" y="314096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2339752" y="458112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>
            <a:off x="2987824" y="31409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/>
          <p:cNvCxnSpPr/>
          <p:nvPr/>
        </p:nvCxnSpPr>
        <p:spPr>
          <a:xfrm>
            <a:off x="3635896" y="314096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4283968" y="314096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3635896" y="458112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4283968" y="31409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4932040" y="314096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5580112" y="314096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4932040" y="458112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5580112" y="31409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6228184" y="314096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6876256" y="314096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228184" y="458112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6876256" y="31409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/>
          <p:nvPr/>
        </p:nvCxnSpPr>
        <p:spPr>
          <a:xfrm>
            <a:off x="7524328" y="314096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8172400" y="314096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0"/>
          <p:cNvCxnSpPr/>
          <p:nvPr/>
        </p:nvCxnSpPr>
        <p:spPr>
          <a:xfrm>
            <a:off x="7524328" y="458112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>
            <a:off x="8172400" y="31409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ccia circolare a destra 42"/>
          <p:cNvSpPr/>
          <p:nvPr/>
        </p:nvSpPr>
        <p:spPr>
          <a:xfrm rot="1761736">
            <a:off x="3295813" y="4797153"/>
            <a:ext cx="720080" cy="17281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743908" y="600610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it-IT" sz="3200" dirty="0" err="1" smtClean="0"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???</a:t>
            </a:r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35921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2183993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832065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480137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128209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776281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424353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072425" y="476672"/>
            <a:ext cx="648072" cy="2304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6720497" y="476672"/>
            <a:ext cx="648072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200217" y="3861048"/>
            <a:ext cx="57606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4283968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</a:t>
            </a:r>
            <a:endParaRPr lang="it-IT" dirty="0"/>
          </a:p>
        </p:txBody>
      </p:sp>
      <p:sp>
        <p:nvSpPr>
          <p:cNvPr id="13" name="Figura a mano libera 12"/>
          <p:cNvSpPr/>
          <p:nvPr/>
        </p:nvSpPr>
        <p:spPr>
          <a:xfrm>
            <a:off x="357206" y="1620982"/>
            <a:ext cx="3826867" cy="2697783"/>
          </a:xfrm>
          <a:custGeom>
            <a:avLst/>
            <a:gdLst>
              <a:gd name="connsiteX0" fmla="*/ 3826867 w 3826867"/>
              <a:gd name="connsiteY0" fmla="*/ 2549236 h 2697783"/>
              <a:gd name="connsiteX1" fmla="*/ 1457739 w 3826867"/>
              <a:gd name="connsiteY1" fmla="*/ 2507673 h 2697783"/>
              <a:gd name="connsiteX2" fmla="*/ 3012 w 3826867"/>
              <a:gd name="connsiteY2" fmla="*/ 678873 h 2697783"/>
              <a:gd name="connsiteX3" fmla="*/ 1152939 w 3826867"/>
              <a:gd name="connsiteY3" fmla="*/ 0 h 269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6867" h="2697783">
                <a:moveTo>
                  <a:pt x="3826867" y="2549236"/>
                </a:moveTo>
                <a:cubicBezTo>
                  <a:pt x="2960957" y="2684318"/>
                  <a:pt x="2095048" y="2819400"/>
                  <a:pt x="1457739" y="2507673"/>
                </a:cubicBezTo>
                <a:cubicBezTo>
                  <a:pt x="820430" y="2195946"/>
                  <a:pt x="53812" y="1096819"/>
                  <a:pt x="3012" y="678873"/>
                </a:cubicBezTo>
                <a:cubicBezTo>
                  <a:pt x="-47788" y="260927"/>
                  <a:pt x="552575" y="130463"/>
                  <a:pt x="115293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igura a mano libera 13"/>
          <p:cNvSpPr/>
          <p:nvPr/>
        </p:nvSpPr>
        <p:spPr>
          <a:xfrm>
            <a:off x="4779818" y="1620982"/>
            <a:ext cx="3668946" cy="2647789"/>
          </a:xfrm>
          <a:custGeom>
            <a:avLst/>
            <a:gdLst>
              <a:gd name="connsiteX0" fmla="*/ 0 w 3668946"/>
              <a:gd name="connsiteY0" fmla="*/ 2549236 h 2647789"/>
              <a:gd name="connsiteX1" fmla="*/ 3103418 w 3668946"/>
              <a:gd name="connsiteY1" fmla="*/ 2410691 h 2647789"/>
              <a:gd name="connsiteX2" fmla="*/ 3629891 w 3668946"/>
              <a:gd name="connsiteY2" fmla="*/ 484909 h 2647789"/>
              <a:gd name="connsiteX3" fmla="*/ 2590800 w 3668946"/>
              <a:gd name="connsiteY3" fmla="*/ 0 h 264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946" h="2647789">
                <a:moveTo>
                  <a:pt x="0" y="2549236"/>
                </a:moveTo>
                <a:cubicBezTo>
                  <a:pt x="1249218" y="2651991"/>
                  <a:pt x="2498436" y="2754746"/>
                  <a:pt x="3103418" y="2410691"/>
                </a:cubicBezTo>
                <a:cubicBezTo>
                  <a:pt x="3708400" y="2066636"/>
                  <a:pt x="3715327" y="886691"/>
                  <a:pt x="3629891" y="484909"/>
                </a:cubicBezTo>
                <a:cubicBezTo>
                  <a:pt x="3544455" y="83127"/>
                  <a:pt x="3067627" y="41563"/>
                  <a:pt x="25908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2832065" y="2969873"/>
            <a:ext cx="3396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Field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Applied</a:t>
            </a:r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Field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Applied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0" y="4566027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determined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by:</a:t>
            </a:r>
          </a:p>
          <a:p>
            <a:pPr marL="342900" indent="-342900" algn="ctr">
              <a:buAutoNum type="alphaUcParenR"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new band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diagram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modified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by the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ctr">
              <a:buAutoNum type="alphaUcParenR"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density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states</a:t>
            </a:r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lphaUcParenR"/>
            </a:pP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Tunnelling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phenomena</a:t>
            </a:r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lphaUcParenR"/>
            </a:pP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</a:p>
          <a:p>
            <a:pPr marL="342900" indent="-342900" algn="ctr">
              <a:buAutoNum type="alphaUcParenR"/>
            </a:pP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Electroniuc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coupling</a:t>
            </a:r>
            <a:endParaRPr lang="it-IT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lphaUcParenR"/>
            </a:pP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Scattering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phenomena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0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/>
          <a:stretch/>
        </p:blipFill>
        <p:spPr bwMode="auto">
          <a:xfrm>
            <a:off x="83546" y="-1"/>
            <a:ext cx="4896735" cy="670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21" y="-1"/>
            <a:ext cx="29813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2 3"/>
          <p:cNvCxnSpPr/>
          <p:nvPr/>
        </p:nvCxnSpPr>
        <p:spPr>
          <a:xfrm>
            <a:off x="503040" y="4437112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359024" y="3933056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-324544" y="4355812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kT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38731" y="5445224"/>
            <a:ext cx="2770842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a&lt;&lt;l</a:t>
            </a:r>
            <a:r>
              <a:rPr lang="it-IT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it-IT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kT&lt;&lt;</a:t>
            </a:r>
            <a:r>
              <a:rPr lang="el-GR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it-IT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378892" cy="280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ttore 1 10"/>
          <p:cNvCxnSpPr/>
          <p:nvPr/>
        </p:nvCxnSpPr>
        <p:spPr>
          <a:xfrm>
            <a:off x="5652120" y="2564904"/>
            <a:ext cx="33707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644008" y="2924944"/>
            <a:ext cx="43788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4644008" y="3284984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5940152" y="3933056"/>
            <a:ext cx="30827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4644008" y="4355812"/>
            <a:ext cx="21894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7325573" y="4355812"/>
            <a:ext cx="16973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4644008" y="4725144"/>
            <a:ext cx="43788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4644008" y="5013922"/>
            <a:ext cx="302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/>
          <p:cNvSpPr/>
          <p:nvPr/>
        </p:nvSpPr>
        <p:spPr>
          <a:xfrm>
            <a:off x="2267744" y="5733256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14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" y="0"/>
            <a:ext cx="9073542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1691680" y="105273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78569"/>
            <a:ext cx="9042242" cy="342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ttore 1 3"/>
          <p:cNvCxnSpPr/>
          <p:nvPr/>
        </p:nvCxnSpPr>
        <p:spPr>
          <a:xfrm>
            <a:off x="2915816" y="2132856"/>
            <a:ext cx="10801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3995936" y="5013176"/>
            <a:ext cx="49685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5496" y="5301208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0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1" y="793901"/>
            <a:ext cx="8784976" cy="539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724128" y="66133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Interband</a:t>
            </a:r>
            <a:r>
              <a:rPr lang="it-I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Transitions</a:t>
            </a:r>
            <a:endParaRPr lang="it-I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39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283</Words>
  <Application>Microsoft Office PowerPoint</Application>
  <PresentationFormat>Presentazione su schermo (4:3)</PresentationFormat>
  <Paragraphs>80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Ruffino</dc:creator>
  <cp:lastModifiedBy>Ruffino</cp:lastModifiedBy>
  <cp:revision>89</cp:revision>
  <dcterms:created xsi:type="dcterms:W3CDTF">2012-11-09T14:50:19Z</dcterms:created>
  <dcterms:modified xsi:type="dcterms:W3CDTF">2012-12-20T14:30:34Z</dcterms:modified>
</cp:coreProperties>
</file>