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58" r:id="rId7"/>
    <p:sldId id="279" r:id="rId8"/>
    <p:sldId id="270" r:id="rId9"/>
    <p:sldId id="271" r:id="rId10"/>
    <p:sldId id="259" r:id="rId11"/>
    <p:sldId id="272" r:id="rId12"/>
    <p:sldId id="273" r:id="rId13"/>
    <p:sldId id="274" r:id="rId14"/>
    <p:sldId id="275" r:id="rId15"/>
    <p:sldId id="276" r:id="rId16"/>
    <p:sldId id="260" r:id="rId17"/>
    <p:sldId id="277" r:id="rId18"/>
    <p:sldId id="278" r:id="rId19"/>
    <p:sldId id="262" r:id="rId20"/>
    <p:sldId id="280" r:id="rId21"/>
    <p:sldId id="263" r:id="rId22"/>
    <p:sldId id="281" r:id="rId23"/>
    <p:sldId id="282" r:id="rId24"/>
    <p:sldId id="283" r:id="rId25"/>
    <p:sldId id="284" r:id="rId26"/>
    <p:sldId id="285" r:id="rId27"/>
    <p:sldId id="286" r:id="rId28"/>
    <p:sldId id="287" r:id="rId2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ADBD-10E4-41A2-9D14-D823A84F20EE}" type="datetimeFigureOut">
              <a:rPr lang="it-IT" smtClean="0"/>
              <a:t>13/12/2012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0AA2-9612-4F78-A743-36087861F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8228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ADBD-10E4-41A2-9D14-D823A84F20EE}" type="datetimeFigureOut">
              <a:rPr lang="it-IT" smtClean="0"/>
              <a:t>13/12/2012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0AA2-9612-4F78-A743-36087861F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76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ADBD-10E4-41A2-9D14-D823A84F20EE}" type="datetimeFigureOut">
              <a:rPr lang="it-IT" smtClean="0"/>
              <a:t>13/12/2012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0AA2-9612-4F78-A743-36087861F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776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ADBD-10E4-41A2-9D14-D823A84F20EE}" type="datetimeFigureOut">
              <a:rPr lang="it-IT" smtClean="0"/>
              <a:t>13/12/2012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0AA2-9612-4F78-A743-36087861F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953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ADBD-10E4-41A2-9D14-D823A84F20EE}" type="datetimeFigureOut">
              <a:rPr lang="it-IT" smtClean="0"/>
              <a:t>13/12/2012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0AA2-9612-4F78-A743-36087861F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858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ADBD-10E4-41A2-9D14-D823A84F20EE}" type="datetimeFigureOut">
              <a:rPr lang="it-IT" smtClean="0"/>
              <a:t>13/12/2012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0AA2-9612-4F78-A743-36087861F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2701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ADBD-10E4-41A2-9D14-D823A84F20EE}" type="datetimeFigureOut">
              <a:rPr lang="it-IT" smtClean="0"/>
              <a:t>13/12/2012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0AA2-9612-4F78-A743-36087861F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1000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ADBD-10E4-41A2-9D14-D823A84F20EE}" type="datetimeFigureOut">
              <a:rPr lang="it-IT" smtClean="0"/>
              <a:t>13/12/2012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0AA2-9612-4F78-A743-36087861F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310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ADBD-10E4-41A2-9D14-D823A84F20EE}" type="datetimeFigureOut">
              <a:rPr lang="it-IT" smtClean="0"/>
              <a:t>13/12/2012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0AA2-9612-4F78-A743-36087861F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1077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ADBD-10E4-41A2-9D14-D823A84F20EE}" type="datetimeFigureOut">
              <a:rPr lang="it-IT" smtClean="0"/>
              <a:t>13/12/2012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0AA2-9612-4F78-A743-36087861F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1361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ADBD-10E4-41A2-9D14-D823A84F20EE}" type="datetimeFigureOut">
              <a:rPr lang="it-IT" smtClean="0"/>
              <a:t>13/12/2012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0AA2-9612-4F78-A743-36087861F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6222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7ADBD-10E4-41A2-9D14-D823A84F20EE}" type="datetimeFigureOut">
              <a:rPr lang="it-IT" smtClean="0"/>
              <a:t>13/12/2012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70AA2-9612-4F78-A743-36087861F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141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276728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</a:t>
            </a:r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</a:p>
          <a:p>
            <a:pPr algn="ctr"/>
            <a:r>
              <a:rPr lang="it-IT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Review</a:t>
            </a:r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it-IT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semiconductor</a:t>
            </a:r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physics</a:t>
            </a:r>
            <a:endParaRPr lang="it-IT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584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C) Electronic and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hole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concentrations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semiconductors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11" y="548680"/>
            <a:ext cx="7919764" cy="613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e 2"/>
          <p:cNvSpPr/>
          <p:nvPr/>
        </p:nvSpPr>
        <p:spPr>
          <a:xfrm>
            <a:off x="1043608" y="1268760"/>
            <a:ext cx="237626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1043608" y="5733256"/>
            <a:ext cx="2016224" cy="9462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40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33" y="0"/>
            <a:ext cx="8435737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61504"/>
            <a:ext cx="2396017" cy="10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e 1"/>
          <p:cNvSpPr/>
          <p:nvPr/>
        </p:nvSpPr>
        <p:spPr>
          <a:xfrm>
            <a:off x="755576" y="1844824"/>
            <a:ext cx="2448272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4008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128792" cy="482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e 1"/>
          <p:cNvSpPr/>
          <p:nvPr/>
        </p:nvSpPr>
        <p:spPr>
          <a:xfrm>
            <a:off x="1043608" y="3356992"/>
            <a:ext cx="216024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1779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90"/>
            <a:ext cx="8793677" cy="179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56" y="2852936"/>
            <a:ext cx="8744724" cy="375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e 1"/>
          <p:cNvSpPr/>
          <p:nvPr/>
        </p:nvSpPr>
        <p:spPr>
          <a:xfrm>
            <a:off x="467544" y="946656"/>
            <a:ext cx="6264696" cy="13302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8961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76820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773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88" y="692696"/>
            <a:ext cx="626066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67544" y="4581128"/>
            <a:ext cx="3744416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6492374" y="11663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Intrinsic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533937" y="242088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n</a:t>
            </a:r>
            <a:r>
              <a:rPr lang="it-IT" dirty="0" smtClean="0"/>
              <a:t>-</a:t>
            </a:r>
            <a:r>
              <a:rPr lang="it-IT" dirty="0" err="1" smtClean="0"/>
              <a:t>type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516216" y="478786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p-</a:t>
            </a:r>
            <a:r>
              <a:rPr lang="it-IT" dirty="0" err="1" smtClean="0"/>
              <a:t>type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6492374" y="503252"/>
            <a:ext cx="2448272" cy="4227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6516216" y="1700972"/>
            <a:ext cx="2448272" cy="4227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1 8"/>
          <p:cNvCxnSpPr/>
          <p:nvPr/>
        </p:nvCxnSpPr>
        <p:spPr>
          <a:xfrm>
            <a:off x="6504295" y="1268760"/>
            <a:ext cx="24244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6516216" y="2822678"/>
            <a:ext cx="2448272" cy="4227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6540058" y="4020398"/>
            <a:ext cx="2448272" cy="4227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1 12"/>
          <p:cNvCxnSpPr/>
          <p:nvPr/>
        </p:nvCxnSpPr>
        <p:spPr>
          <a:xfrm>
            <a:off x="6528137" y="3429000"/>
            <a:ext cx="24244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/>
        </p:nvSpPr>
        <p:spPr>
          <a:xfrm>
            <a:off x="6516216" y="5120892"/>
            <a:ext cx="2448272" cy="4227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6540058" y="6318612"/>
            <a:ext cx="2448272" cy="4227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1 15"/>
          <p:cNvCxnSpPr/>
          <p:nvPr/>
        </p:nvCxnSpPr>
        <p:spPr>
          <a:xfrm>
            <a:off x="6528137" y="6093296"/>
            <a:ext cx="24244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7524328" y="176352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BV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7524328" y="54868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BC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7524328" y="406778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BV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7524328" y="285293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BC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7524328" y="637203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BV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7524328" y="515719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BC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5344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Transport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semiconductors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47667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Electric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field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transport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Mobility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09" y="980728"/>
            <a:ext cx="900405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ttore 1 4"/>
          <p:cNvCxnSpPr/>
          <p:nvPr/>
        </p:nvCxnSpPr>
        <p:spPr>
          <a:xfrm>
            <a:off x="251520" y="2564904"/>
            <a:ext cx="888314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 flipV="1">
            <a:off x="251520" y="2852936"/>
            <a:ext cx="8784976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251520" y="3212976"/>
            <a:ext cx="87849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251520" y="3537012"/>
            <a:ext cx="87849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251520" y="3861048"/>
            <a:ext cx="14401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611560" y="3861048"/>
            <a:ext cx="2952328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119167"/>
            <a:ext cx="1948044" cy="63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3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0163"/>
            <a:ext cx="9046320" cy="3607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"/>
            <a:ext cx="9157044" cy="97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309891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e 1"/>
          <p:cNvSpPr/>
          <p:nvPr/>
        </p:nvSpPr>
        <p:spPr>
          <a:xfrm>
            <a:off x="395536" y="3933056"/>
            <a:ext cx="187220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/>
          <p:cNvSpPr/>
          <p:nvPr/>
        </p:nvSpPr>
        <p:spPr>
          <a:xfrm>
            <a:off x="395536" y="5445224"/>
            <a:ext cx="1872208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7322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0" y="26252"/>
            <a:ext cx="8872620" cy="525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0" y="5305425"/>
            <a:ext cx="75247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e 1"/>
          <p:cNvSpPr/>
          <p:nvPr/>
        </p:nvSpPr>
        <p:spPr>
          <a:xfrm>
            <a:off x="395536" y="5949280"/>
            <a:ext cx="201622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918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-108520" y="-1297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Conduction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diffusion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746989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onnettore 1 3"/>
          <p:cNvCxnSpPr/>
          <p:nvPr/>
        </p:nvCxnSpPr>
        <p:spPr>
          <a:xfrm flipV="1">
            <a:off x="1043608" y="5229200"/>
            <a:ext cx="4608512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16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A) Energy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bands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typical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semiconductors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34" y="548680"/>
            <a:ext cx="9131379" cy="551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915816" y="6381328"/>
            <a:ext cx="2903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/>
              <a:t>Semiconductors</a:t>
            </a:r>
            <a:r>
              <a:rPr lang="it-IT" dirty="0"/>
              <a:t>: E</a:t>
            </a:r>
            <a:r>
              <a:rPr lang="it-IT" baseline="-25000" dirty="0"/>
              <a:t>G</a:t>
            </a:r>
            <a:r>
              <a:rPr lang="it-IT" dirty="0"/>
              <a:t>~0.7-3 </a:t>
            </a:r>
            <a:r>
              <a:rPr lang="it-IT" dirty="0" err="1"/>
              <a:t>eV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0542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4961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14100"/>
            <a:ext cx="165735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309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-108520" y="-1297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Continuity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equation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. Carrier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lifetime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diffusion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length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20"/>
          <a:stretch/>
        </p:blipFill>
        <p:spPr bwMode="auto">
          <a:xfrm>
            <a:off x="187755" y="620688"/>
            <a:ext cx="8872164" cy="219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46068"/>
            <a:ext cx="19621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57616"/>
            <a:ext cx="38576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05" y="5428710"/>
            <a:ext cx="38385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403648" y="515719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</a:t>
            </a:r>
            <a:r>
              <a:rPr lang="it-IT" dirty="0" smtClean="0"/>
              <a:t>-</a:t>
            </a:r>
            <a:r>
              <a:rPr lang="it-IT" dirty="0" err="1" smtClean="0"/>
              <a:t>type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619672" y="314096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p-</a:t>
            </a:r>
            <a:r>
              <a:rPr lang="it-IT" dirty="0" err="1" smtClean="0"/>
              <a:t>type</a:t>
            </a:r>
            <a:endParaRPr lang="it-IT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837" y="3346115"/>
            <a:ext cx="4071304" cy="2663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361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0"/>
            <a:ext cx="6972267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894" y="5427110"/>
            <a:ext cx="2762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738" y="6129336"/>
            <a:ext cx="18383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103762"/>
            <a:ext cx="1766794" cy="709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757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Some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experimental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observations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336" y="548680"/>
            <a:ext cx="5287565" cy="266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e 2"/>
          <p:cNvSpPr/>
          <p:nvPr/>
        </p:nvSpPr>
        <p:spPr>
          <a:xfrm>
            <a:off x="107504" y="548680"/>
            <a:ext cx="64807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51520" y="548680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it-IT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013" y="3273531"/>
            <a:ext cx="4721973" cy="3589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532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61" y="116632"/>
            <a:ext cx="5808418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" t="18454" r="52734" b="63859"/>
          <a:stretch/>
        </p:blipFill>
        <p:spPr bwMode="auto">
          <a:xfrm>
            <a:off x="5223164" y="2636912"/>
            <a:ext cx="3698159" cy="66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e 1"/>
          <p:cNvSpPr/>
          <p:nvPr/>
        </p:nvSpPr>
        <p:spPr>
          <a:xfrm>
            <a:off x="107504" y="548680"/>
            <a:ext cx="64807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251520" y="548680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it-IT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947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95" y="5680"/>
            <a:ext cx="7855222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e 1"/>
          <p:cNvSpPr/>
          <p:nvPr/>
        </p:nvSpPr>
        <p:spPr>
          <a:xfrm>
            <a:off x="107504" y="548680"/>
            <a:ext cx="64807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251520" y="548680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it-IT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216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35" y="0"/>
            <a:ext cx="7468496" cy="66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e 2"/>
          <p:cNvSpPr/>
          <p:nvPr/>
        </p:nvSpPr>
        <p:spPr>
          <a:xfrm>
            <a:off x="107504" y="548680"/>
            <a:ext cx="64807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51520" y="548680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it-IT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417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11" y="0"/>
            <a:ext cx="840003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e 1"/>
          <p:cNvSpPr/>
          <p:nvPr/>
        </p:nvSpPr>
        <p:spPr>
          <a:xfrm>
            <a:off x="107504" y="548680"/>
            <a:ext cx="64807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251520" y="548680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it-IT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020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00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e 2"/>
          <p:cNvSpPr/>
          <p:nvPr/>
        </p:nvSpPr>
        <p:spPr>
          <a:xfrm>
            <a:off x="107504" y="548680"/>
            <a:ext cx="64807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51520" y="548680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it-IT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761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hemistry.wustl.edu/%7Eedudev/LabTutorials/PeriodicProperties/MetalBonding/images/semicondu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5052748" cy="305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66655"/>
            <a:ext cx="7019192" cy="3191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752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021795" y="38999"/>
            <a:ext cx="1622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GaAs</a:t>
            </a:r>
            <a:r>
              <a:rPr lang="it-IT" dirty="0" smtClean="0"/>
              <a:t>: 1.43 </a:t>
            </a:r>
            <a:r>
              <a:rPr lang="it-IT" dirty="0" err="1" smtClean="0"/>
              <a:t>eV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508104" y="-700"/>
            <a:ext cx="1411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Si: 1.1 </a:t>
            </a:r>
            <a:r>
              <a:rPr lang="it-IT" dirty="0" err="1" smtClean="0"/>
              <a:t>eV</a:t>
            </a:r>
            <a:endParaRPr lang="it-IT" dirty="0" smtClean="0"/>
          </a:p>
          <a:p>
            <a:r>
              <a:rPr lang="it-IT" dirty="0" err="1" smtClean="0"/>
              <a:t>Ge</a:t>
            </a:r>
            <a:r>
              <a:rPr lang="it-IT" dirty="0" smtClean="0"/>
              <a:t>: 0.67 </a:t>
            </a:r>
            <a:r>
              <a:rPr lang="it-IT" dirty="0" err="1" smtClean="0"/>
              <a:t>eV</a:t>
            </a: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51" y="666947"/>
            <a:ext cx="8656881" cy="472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179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52" y="116632"/>
            <a:ext cx="752475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e 1"/>
          <p:cNvSpPr/>
          <p:nvPr/>
        </p:nvSpPr>
        <p:spPr>
          <a:xfrm>
            <a:off x="1115616" y="1124744"/>
            <a:ext cx="1800200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/>
          <p:cNvSpPr/>
          <p:nvPr/>
        </p:nvSpPr>
        <p:spPr>
          <a:xfrm>
            <a:off x="971600" y="3789040"/>
            <a:ext cx="2736304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Connettore 1 4"/>
          <p:cNvCxnSpPr/>
          <p:nvPr/>
        </p:nvCxnSpPr>
        <p:spPr>
          <a:xfrm>
            <a:off x="5364088" y="6384082"/>
            <a:ext cx="27363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971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Intrinsic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extrinsic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semiconductors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24744"/>
            <a:ext cx="4086225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://www.chemistry.wustl.edu/%7Eedudev/LabTutorials/PeriodicProperties/MetalBonding/images/semiconduc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17256"/>
            <a:ext cx="4392081" cy="265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436096" y="458112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Thermal-</a:t>
            </a:r>
            <a:r>
              <a:rPr lang="it-IT" b="1" dirty="0" err="1" smtClean="0">
                <a:solidFill>
                  <a:srgbClr val="FF0000"/>
                </a:solidFill>
              </a:rPr>
              <a:t>induced</a:t>
            </a:r>
            <a:r>
              <a:rPr lang="it-IT" b="1" dirty="0" smtClean="0">
                <a:solidFill>
                  <a:srgbClr val="FF0000"/>
                </a:solidFill>
              </a:rPr>
              <a:t> or </a:t>
            </a:r>
            <a:r>
              <a:rPr lang="it-IT" b="1" dirty="0" err="1" smtClean="0">
                <a:solidFill>
                  <a:srgbClr val="FF0000"/>
                </a:solidFill>
              </a:rPr>
              <a:t>photon-induced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transition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689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9" y="692696"/>
            <a:ext cx="869659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304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1" y="0"/>
            <a:ext cx="9062263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0" y="2320875"/>
            <a:ext cx="3132741" cy="46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4"/>
            <a:ext cx="7016558" cy="336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ttore 2 2"/>
          <p:cNvCxnSpPr/>
          <p:nvPr/>
        </p:nvCxnSpPr>
        <p:spPr>
          <a:xfrm>
            <a:off x="6588224" y="3861048"/>
            <a:ext cx="0" cy="288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6804248" y="386104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~0.05 </a:t>
            </a:r>
            <a:r>
              <a:rPr lang="it-IT" b="1" dirty="0" err="1" smtClean="0">
                <a:solidFill>
                  <a:srgbClr val="FF0000"/>
                </a:solidFill>
              </a:rPr>
              <a:t>eV</a:t>
            </a:r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7596336" y="1988840"/>
            <a:ext cx="7920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239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9" y="12398"/>
            <a:ext cx="9033049" cy="131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61" y="2204864"/>
            <a:ext cx="7544552" cy="399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onnettore 2 3"/>
          <p:cNvCxnSpPr/>
          <p:nvPr/>
        </p:nvCxnSpPr>
        <p:spPr>
          <a:xfrm>
            <a:off x="6804248" y="3861048"/>
            <a:ext cx="0" cy="288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7020272" y="386104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~0.05 </a:t>
            </a:r>
            <a:r>
              <a:rPr lang="it-IT" b="1" dirty="0" err="1" smtClean="0">
                <a:solidFill>
                  <a:srgbClr val="FF0000"/>
                </a:solidFill>
              </a:rPr>
              <a:t>eV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1822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98</Words>
  <Application>Microsoft Office PowerPoint</Application>
  <PresentationFormat>Presentazione su schermo (4:3)</PresentationFormat>
  <Paragraphs>34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Ruffino</dc:creator>
  <cp:lastModifiedBy>Ruffino</cp:lastModifiedBy>
  <cp:revision>64</cp:revision>
  <dcterms:created xsi:type="dcterms:W3CDTF">2012-11-09T14:48:01Z</dcterms:created>
  <dcterms:modified xsi:type="dcterms:W3CDTF">2012-12-13T11:02:10Z</dcterms:modified>
</cp:coreProperties>
</file>