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1" r:id="rId18"/>
    <p:sldId id="272" r:id="rId19"/>
    <p:sldId id="274" r:id="rId20"/>
    <p:sldId id="276" r:id="rId21"/>
    <p:sldId id="277" r:id="rId22"/>
    <p:sldId id="280" r:id="rId23"/>
    <p:sldId id="281" r:id="rId24"/>
    <p:sldId id="278" r:id="rId25"/>
    <p:sldId id="279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CF24-C951-4BD8-B280-70B8E9FFB485}" type="datetimeFigureOut">
              <a:rPr lang="it-IT" smtClean="0"/>
              <a:t>11/12/2012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5C88-7A42-4AB6-972F-8B95ADB81F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991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CF24-C951-4BD8-B280-70B8E9FFB485}" type="datetimeFigureOut">
              <a:rPr lang="it-IT" smtClean="0"/>
              <a:t>11/12/2012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5C88-7A42-4AB6-972F-8B95ADB81F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385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CF24-C951-4BD8-B280-70B8E9FFB485}" type="datetimeFigureOut">
              <a:rPr lang="it-IT" smtClean="0"/>
              <a:t>11/12/2012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5C88-7A42-4AB6-972F-8B95ADB81F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0737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CF24-C951-4BD8-B280-70B8E9FFB485}" type="datetimeFigureOut">
              <a:rPr lang="it-IT" smtClean="0"/>
              <a:t>11/12/2012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5C88-7A42-4AB6-972F-8B95ADB81F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85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CF24-C951-4BD8-B280-70B8E9FFB485}" type="datetimeFigureOut">
              <a:rPr lang="it-IT" smtClean="0"/>
              <a:t>11/12/2012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5C88-7A42-4AB6-972F-8B95ADB81F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154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CF24-C951-4BD8-B280-70B8E9FFB485}" type="datetimeFigureOut">
              <a:rPr lang="it-IT" smtClean="0"/>
              <a:t>11/12/2012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5C88-7A42-4AB6-972F-8B95ADB81F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968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CF24-C951-4BD8-B280-70B8E9FFB485}" type="datetimeFigureOut">
              <a:rPr lang="it-IT" smtClean="0"/>
              <a:t>11/12/2012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5C88-7A42-4AB6-972F-8B95ADB81F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574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CF24-C951-4BD8-B280-70B8E9FFB485}" type="datetimeFigureOut">
              <a:rPr lang="it-IT" smtClean="0"/>
              <a:t>11/12/2012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5C88-7A42-4AB6-972F-8B95ADB81F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169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CF24-C951-4BD8-B280-70B8E9FFB485}" type="datetimeFigureOut">
              <a:rPr lang="it-IT" smtClean="0"/>
              <a:t>11/12/2012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5C88-7A42-4AB6-972F-8B95ADB81F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4906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CF24-C951-4BD8-B280-70B8E9FFB485}" type="datetimeFigureOut">
              <a:rPr lang="it-IT" smtClean="0"/>
              <a:t>11/12/2012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5C88-7A42-4AB6-972F-8B95ADB81F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820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CF24-C951-4BD8-B280-70B8E9FFB485}" type="datetimeFigureOut">
              <a:rPr lang="it-IT" smtClean="0"/>
              <a:t>11/12/2012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5C88-7A42-4AB6-972F-8B95ADB81F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44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8CF24-C951-4BD8-B280-70B8E9FFB485}" type="datetimeFigureOut">
              <a:rPr lang="it-IT" smtClean="0"/>
              <a:t>11/12/2012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65C88-7A42-4AB6-972F-8B95ADB81F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163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hyperlink" Target="http://www.sector101.fsnet.co.uk/cyberhome/resistors.gif" TargetMode="Externa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0.jpeg"/><Relationship Id="rId4" Type="http://schemas.openxmlformats.org/officeDocument/2006/relationships/image" Target="../media/image17.wmf"/><Relationship Id="rId9" Type="http://schemas.openxmlformats.org/officeDocument/2006/relationships/hyperlink" Target="http://images.google.dk/imgres?imgurl=www.gentoftegruppen.dk/img/stikkontakt.jpg&amp;imgrefurl=http://www.gentoftegruppen.dk/&amp;h=65&amp;w=65&amp;prev=/images?q=stikkontakt&amp;start=20&amp;svnum=10&amp;hl=da&amp;lr=&amp;ie=UTF-8&amp;oe=UTF-8&amp;sa=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sector101.fsnet.co.uk/cyberhome/resistors.gif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tor101.fsnet.co.uk/cyberhome/resistors.gif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213285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</a:t>
            </a: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algn="ctr"/>
            <a:r>
              <a:rPr lang="it-IT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Mesoscopic</a:t>
            </a: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physics</a:t>
            </a: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nanotechnology </a:t>
            </a:r>
            <a:endParaRPr lang="it-IT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74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2588" y="0"/>
            <a:ext cx="89154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Physical limits</a:t>
            </a:r>
            <a:endParaRPr lang="en-US"/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609600" y="1828800"/>
            <a:ext cx="1143000" cy="609600"/>
          </a:xfrm>
          <a:prstGeom prst="rightArrow">
            <a:avLst>
              <a:gd name="adj1" fmla="val 54167"/>
              <a:gd name="adj2" fmla="val 7366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28800" y="1524000"/>
            <a:ext cx="6619875" cy="12001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GB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  undesired effects impact </a:t>
            </a:r>
          </a:p>
          <a:p>
            <a:r>
              <a:rPr lang="en-GB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severely MOSFET performances</a:t>
            </a:r>
            <a:endParaRPr lang="en-US" sz="36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 rot="17994819">
            <a:off x="2362200" y="2971800"/>
            <a:ext cx="685800" cy="533400"/>
          </a:xfrm>
          <a:prstGeom prst="leftArrow">
            <a:avLst>
              <a:gd name="adj1" fmla="val 46426"/>
              <a:gd name="adj2" fmla="val 50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12900" y="3733800"/>
            <a:ext cx="1479550" cy="9556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Short </a:t>
            </a:r>
          </a:p>
          <a:p>
            <a:r>
              <a:rPr lang="en-GB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Channel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 rot="16200000">
            <a:off x="4724400" y="3124200"/>
            <a:ext cx="685800" cy="533400"/>
          </a:xfrm>
          <a:prstGeom prst="leftArrow">
            <a:avLst>
              <a:gd name="adj1" fmla="val 46426"/>
              <a:gd name="adj2" fmla="val 50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114800" y="3886200"/>
            <a:ext cx="1854200" cy="9556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Direct</a:t>
            </a:r>
          </a:p>
          <a:p>
            <a:r>
              <a:rPr lang="en-GB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Tunnelling</a:t>
            </a: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14679229">
            <a:off x="6934200" y="2971800"/>
            <a:ext cx="685800" cy="533400"/>
          </a:xfrm>
          <a:prstGeom prst="leftArrow">
            <a:avLst>
              <a:gd name="adj1" fmla="val 46426"/>
              <a:gd name="adj2" fmla="val 50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553200" y="3733800"/>
            <a:ext cx="2092325" cy="9556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Statistical</a:t>
            </a:r>
          </a:p>
          <a:p>
            <a:r>
              <a:rPr lang="en-GB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Fluctuations</a:t>
            </a: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346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2588" y="0"/>
            <a:ext cx="89154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Technological Limit</a:t>
            </a:r>
            <a:endParaRPr lang="en-US"/>
          </a:p>
        </p:txBody>
      </p:sp>
      <p:pic>
        <p:nvPicPr>
          <p:cNvPr id="3" name="Picture 3" descr="Photolitography_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8077200" cy="498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967538" y="4273550"/>
            <a:ext cx="13604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Nano – Era </a:t>
            </a:r>
            <a:endParaRPr lang="en-US" sz="1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572000" y="2209800"/>
            <a:ext cx="457200" cy="457200"/>
          </a:xfrm>
          <a:prstGeom prst="downArrow">
            <a:avLst>
              <a:gd name="adj1" fmla="val 60000"/>
              <a:gd name="adj2" fmla="val 60935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658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9512" y="0"/>
            <a:ext cx="89154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Economic Limit</a:t>
            </a:r>
            <a:endParaRPr lang="en-US"/>
          </a:p>
        </p:txBody>
      </p:sp>
      <p:pic>
        <p:nvPicPr>
          <p:cNvPr id="3" name="Picture 3" descr="New_C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24" y="990600"/>
            <a:ext cx="8077200" cy="4924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4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32048"/>
            <a:ext cx="9109848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78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288" y="609600"/>
            <a:ext cx="835342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Conductance of one-dimensional ballistic wire is quantized:</a:t>
            </a:r>
            <a:endParaRPr lang="en-GB" sz="3600"/>
          </a:p>
        </p:txBody>
      </p:sp>
      <p:sp>
        <p:nvSpPr>
          <p:cNvPr id="3" name="Freeform 3"/>
          <p:cNvSpPr>
            <a:spLocks/>
          </p:cNvSpPr>
          <p:nvPr/>
        </p:nvSpPr>
        <p:spPr bwMode="auto">
          <a:xfrm>
            <a:off x="722313" y="2425700"/>
            <a:ext cx="1958975" cy="2222500"/>
          </a:xfrm>
          <a:custGeom>
            <a:avLst/>
            <a:gdLst>
              <a:gd name="T0" fmla="*/ 627 w 1045"/>
              <a:gd name="T1" fmla="*/ 90 h 1400"/>
              <a:gd name="T2" fmla="*/ 243 w 1045"/>
              <a:gd name="T3" fmla="*/ 186 h 1400"/>
              <a:gd name="T4" fmla="*/ 134 w 1045"/>
              <a:gd name="T5" fmla="*/ 1208 h 1400"/>
              <a:gd name="T6" fmla="*/ 1045 w 1045"/>
              <a:gd name="T7" fmla="*/ 1339 h 1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5" h="1400">
                <a:moveTo>
                  <a:pt x="627" y="90"/>
                </a:moveTo>
                <a:cubicBezTo>
                  <a:pt x="475" y="98"/>
                  <a:pt x="325" y="0"/>
                  <a:pt x="243" y="186"/>
                </a:cubicBezTo>
                <a:cubicBezTo>
                  <a:pt x="161" y="372"/>
                  <a:pt x="0" y="1016"/>
                  <a:pt x="134" y="1208"/>
                </a:cubicBezTo>
                <a:cubicBezTo>
                  <a:pt x="268" y="1400"/>
                  <a:pt x="855" y="1312"/>
                  <a:pt x="1045" y="1339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2867025" y="2509838"/>
            <a:ext cx="1512888" cy="2019300"/>
          </a:xfrm>
          <a:custGeom>
            <a:avLst/>
            <a:gdLst>
              <a:gd name="T0" fmla="*/ 233 w 585"/>
              <a:gd name="T1" fmla="*/ 37 h 1272"/>
              <a:gd name="T2" fmla="*/ 521 w 585"/>
              <a:gd name="T3" fmla="*/ 85 h 1272"/>
              <a:gd name="T4" fmla="*/ 583 w 585"/>
              <a:gd name="T5" fmla="*/ 550 h 1272"/>
              <a:gd name="T6" fmla="*/ 510 w 585"/>
              <a:gd name="T7" fmla="*/ 973 h 1272"/>
              <a:gd name="T8" fmla="*/ 262 w 585"/>
              <a:gd name="T9" fmla="*/ 1170 h 1272"/>
              <a:gd name="T10" fmla="*/ 0 w 585"/>
              <a:gd name="T11" fmla="*/ 1272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5" h="1272">
                <a:moveTo>
                  <a:pt x="233" y="37"/>
                </a:moveTo>
                <a:cubicBezTo>
                  <a:pt x="345" y="29"/>
                  <a:pt x="463" y="0"/>
                  <a:pt x="521" y="85"/>
                </a:cubicBezTo>
                <a:cubicBezTo>
                  <a:pt x="579" y="170"/>
                  <a:pt x="585" y="402"/>
                  <a:pt x="583" y="550"/>
                </a:cubicBezTo>
                <a:cubicBezTo>
                  <a:pt x="581" y="698"/>
                  <a:pt x="563" y="870"/>
                  <a:pt x="510" y="973"/>
                </a:cubicBezTo>
                <a:cubicBezTo>
                  <a:pt x="457" y="1076"/>
                  <a:pt x="347" y="1120"/>
                  <a:pt x="262" y="1170"/>
                </a:cubicBezTo>
                <a:cubicBezTo>
                  <a:pt x="177" y="1220"/>
                  <a:pt x="55" y="1251"/>
                  <a:pt x="0" y="1272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789113" y="424815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941513" y="4248150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i="1">
                <a:latin typeface="Times New Roman" pitchFamily="18" charset="0"/>
              </a:rPr>
              <a:t>I</a:t>
            </a:r>
            <a:endParaRPr lang="en-GB" sz="3600" i="1">
              <a:latin typeface="Times New Roman" pitchFamily="18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868613" y="4244975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716213" y="4016375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855913" y="4518025"/>
            <a:ext cx="46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i="1">
                <a:latin typeface="Times New Roman" pitchFamily="18" charset="0"/>
              </a:rPr>
              <a:t>V</a:t>
            </a:r>
            <a:endParaRPr lang="en-GB" sz="3600" i="1">
              <a:latin typeface="Times New Roman" pitchFamily="18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2627313" y="4321175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1560513" y="2187575"/>
          <a:ext cx="22860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r:id="rId3" imgW="4206605" imgH="1036410" progId="">
                  <p:embed/>
                </p:oleObj>
              </mc:Choice>
              <mc:Fallback>
                <p:oleObj r:id="rId3" imgW="4206605" imgH="10364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462" r="17928"/>
                      <a:stretch>
                        <a:fillRect/>
                      </a:stretch>
                    </p:blipFill>
                    <p:spPr bwMode="auto">
                      <a:xfrm>
                        <a:off x="1560513" y="2187575"/>
                        <a:ext cx="22860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219700" y="3284538"/>
            <a:ext cx="3092450" cy="13112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4000" i="1"/>
              <a:t>G</a:t>
            </a:r>
            <a:r>
              <a:rPr lang="da-DK" sz="4000"/>
              <a:t> </a:t>
            </a:r>
            <a:r>
              <a:rPr lang="en-US" sz="4000"/>
              <a:t>= </a:t>
            </a:r>
            <a:r>
              <a:rPr lang="en-US" sz="3200" i="1" baseline="30000"/>
              <a:t>current</a:t>
            </a:r>
            <a:r>
              <a:rPr lang="en-US" sz="3200" baseline="30000"/>
              <a:t> </a:t>
            </a:r>
            <a:r>
              <a:rPr lang="en-US" sz="4000"/>
              <a:t>/</a:t>
            </a:r>
            <a:r>
              <a:rPr lang="en-US" i="1"/>
              <a:t> voltage</a:t>
            </a:r>
          </a:p>
          <a:p>
            <a:r>
              <a:rPr lang="en-US" sz="4000" i="1"/>
              <a:t>    </a:t>
            </a:r>
            <a:r>
              <a:rPr lang="en-US" sz="4000"/>
              <a:t>= 2*2</a:t>
            </a:r>
            <a:r>
              <a:rPr lang="en-US" sz="4000" i="1"/>
              <a:t>e</a:t>
            </a:r>
            <a:r>
              <a:rPr lang="en-US" sz="4000" baseline="30000"/>
              <a:t>2</a:t>
            </a:r>
            <a:r>
              <a:rPr lang="en-US" sz="4000"/>
              <a:t>/</a:t>
            </a:r>
            <a:r>
              <a:rPr lang="en-US" sz="4000" i="1"/>
              <a:t>h</a:t>
            </a:r>
            <a:endParaRPr lang="en-GB" sz="4000" i="1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105400" y="5791200"/>
            <a:ext cx="3419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a-DK" sz="2400" i="1"/>
              <a:t>Quantum of resistance: </a:t>
            </a:r>
          </a:p>
          <a:p>
            <a:pPr algn="ctr"/>
            <a:r>
              <a:rPr lang="en-US" sz="2400" i="1"/>
              <a:t>h</a:t>
            </a:r>
            <a:r>
              <a:rPr lang="en-US" sz="2400"/>
              <a:t>/</a:t>
            </a:r>
            <a:r>
              <a:rPr lang="en-US" sz="2400" i="1"/>
              <a:t>e</a:t>
            </a:r>
            <a:r>
              <a:rPr lang="en-US" sz="2400" baseline="30000"/>
              <a:t>2</a:t>
            </a:r>
            <a:r>
              <a:rPr lang="en-US" sz="2400"/>
              <a:t> = 25 kOhm</a:t>
            </a:r>
            <a:endParaRPr lang="en-GB" sz="2400" baseline="30000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3786188" y="2506663"/>
            <a:ext cx="142875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1489075" y="2479675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4767263" y="2727325"/>
            <a:ext cx="3113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2400"/>
              <a:t>With perfect contacts:</a:t>
            </a:r>
          </a:p>
        </p:txBody>
      </p:sp>
      <p:pic>
        <p:nvPicPr>
          <p:cNvPr id="18" name="Picture 18" descr="resistor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" t="3403" r="7085" b="3316"/>
          <a:stretch>
            <a:fillRect/>
          </a:stretch>
        </p:blipFill>
        <p:spPr>
          <a:xfrm>
            <a:off x="466725" y="4991100"/>
            <a:ext cx="1712913" cy="169703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219700" y="4652963"/>
            <a:ext cx="3082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2400"/>
              <a:t>(two subbands in NT)</a:t>
            </a:r>
          </a:p>
        </p:txBody>
      </p:sp>
    </p:spTree>
    <p:extLst>
      <p:ext uri="{BB962C8B-B14F-4D97-AF65-F5344CB8AC3E}">
        <p14:creationId xmlns:p14="http://schemas.microsoft.com/office/powerpoint/2010/main" val="170142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46856" y="-24340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Mesoscopic regime</a:t>
            </a:r>
            <a:endParaRPr lang="da-DK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195513" y="5651500"/>
            <a:ext cx="5634037" cy="1206500"/>
            <a:chOff x="1107" y="653"/>
            <a:chExt cx="3549" cy="760"/>
          </a:xfrm>
        </p:grpSpPr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2067" y="779"/>
              <a:ext cx="1248" cy="306"/>
            </a:xfrm>
            <a:prstGeom prst="leftRightArrow">
              <a:avLst>
                <a:gd name="adj1" fmla="val 50000"/>
                <a:gd name="adj2" fmla="val 81569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2595" y="779"/>
              <a:ext cx="329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6000">
                  <a:latin typeface="Times New Roman" pitchFamily="18" charset="0"/>
                </a:rPr>
                <a:t>?</a:t>
              </a:r>
              <a:endParaRPr lang="en-GB" sz="6000">
                <a:latin typeface="Times New Roman" pitchFamily="18" charset="0"/>
              </a:endParaRPr>
            </a:p>
          </p:txBody>
        </p:sp>
        <p:pic>
          <p:nvPicPr>
            <p:cNvPr id="6" name="Picture 6" descr="na00119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" y="653"/>
              <a:ext cx="563" cy="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827" y="1019"/>
              <a:ext cx="3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nm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171" y="1015"/>
              <a:ext cx="3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Symbol" pitchFamily="18" charset="2"/>
                </a:rPr>
                <a:t>m</a:t>
              </a:r>
              <a:r>
                <a:rPr lang="en-US" sz="2400">
                  <a:latin typeface="Times New Roman" pitchFamily="18" charset="0"/>
                </a:rPr>
                <a:t>m</a:t>
              </a:r>
              <a:endParaRPr lang="en-GB" sz="2400">
                <a:latin typeface="Times New Roman" pitchFamily="18" charset="0"/>
              </a:endParaRPr>
            </a:p>
          </p:txBody>
        </p:sp>
        <p:pic>
          <p:nvPicPr>
            <p:cNvPr id="9" name="Picture 9" descr="bd19842_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5" y="683"/>
              <a:ext cx="1101" cy="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5480050" y="1927225"/>
          <a:ext cx="12192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Photo Editor-billede" r:id="rId5" imgW="4371429" imgH="3457143" progId="MSPhotoEd.3">
                  <p:embed/>
                </p:oleObj>
              </mc:Choice>
              <mc:Fallback>
                <p:oleObj name="Photo Editor-billede" r:id="rId5" imgW="4371429" imgH="345714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0050" y="1927225"/>
                        <a:ext cx="12192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5251450" y="1698625"/>
            <a:ext cx="609600" cy="228600"/>
          </a:xfrm>
          <a:prstGeom prst="curvedDownArrow">
            <a:avLst>
              <a:gd name="adj1" fmla="val 53333"/>
              <a:gd name="adj2" fmla="val 106667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547664" y="495077"/>
            <a:ext cx="68786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dirty="0" err="1"/>
              <a:t>Nanoscale</a:t>
            </a:r>
            <a:r>
              <a:rPr lang="en-US" sz="4000" dirty="0"/>
              <a:t> electrical transport</a:t>
            </a:r>
            <a:endParaRPr lang="en-GB" sz="4000" dirty="0"/>
          </a:p>
        </p:txBody>
      </p:sp>
      <p:pic>
        <p:nvPicPr>
          <p:cNvPr id="13" name="Picture 14" descr="ed00214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1927225"/>
            <a:ext cx="233363" cy="23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" descr="ed00214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2232025"/>
            <a:ext cx="233363" cy="23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ed00214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2232025"/>
            <a:ext cx="233363" cy="23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7" descr="ed00214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0" y="2079625"/>
            <a:ext cx="233363" cy="23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ed00214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1774825"/>
            <a:ext cx="233363" cy="23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9" descr="ed00214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851025"/>
            <a:ext cx="233363" cy="23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3346450" y="2155825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2889250" y="2003425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2508250" y="2384425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2355850" y="2003425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3041650" y="2384425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3117850" y="1851025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2203450" y="2460625"/>
            <a:ext cx="1376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Charge -</a:t>
            </a:r>
            <a:r>
              <a:rPr lang="en-US" sz="2400" i="1">
                <a:latin typeface="Times New Roman" pitchFamily="18" charset="0"/>
              </a:rPr>
              <a:t>e</a:t>
            </a:r>
            <a:endParaRPr lang="en-GB" sz="2400" i="1">
              <a:latin typeface="Times New Roman" pitchFamily="18" charset="0"/>
            </a:endParaRP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2203450" y="1163638"/>
            <a:ext cx="157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Electrons</a:t>
            </a:r>
            <a:endParaRPr lang="en-GB" sz="2400" b="1"/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2051050" y="4060825"/>
            <a:ext cx="1984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Wave function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4489450" y="2460625"/>
            <a:ext cx="2930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Single-electron effects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4735513" y="4060825"/>
            <a:ext cx="2287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Size quantization</a:t>
            </a:r>
          </a:p>
        </p:txBody>
      </p:sp>
      <p:pic>
        <p:nvPicPr>
          <p:cNvPr id="30" name="Picture 31" descr="sy01495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3222625"/>
            <a:ext cx="906463" cy="74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2" descr="ed00214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0" y="2003425"/>
            <a:ext cx="157163" cy="15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AutoShape 33"/>
          <p:cNvSpPr>
            <a:spLocks noChangeArrowheads="1"/>
          </p:cNvSpPr>
          <p:nvPr/>
        </p:nvSpPr>
        <p:spPr bwMode="auto">
          <a:xfrm>
            <a:off x="4032250" y="1927225"/>
            <a:ext cx="609600" cy="3333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" name="AutoShape 34"/>
          <p:cNvSpPr>
            <a:spLocks noChangeArrowheads="1"/>
          </p:cNvSpPr>
          <p:nvPr/>
        </p:nvSpPr>
        <p:spPr bwMode="auto">
          <a:xfrm>
            <a:off x="4032250" y="3451225"/>
            <a:ext cx="609600" cy="3333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>
            <a:off x="5327650" y="3146425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>
            <a:off x="5327650" y="406082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 flipV="1">
            <a:off x="6318250" y="3146425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" name="Freeform 38"/>
          <p:cNvSpPr>
            <a:spLocks/>
          </p:cNvSpPr>
          <p:nvPr/>
        </p:nvSpPr>
        <p:spPr bwMode="auto">
          <a:xfrm>
            <a:off x="5327650" y="3832225"/>
            <a:ext cx="990600" cy="152400"/>
          </a:xfrm>
          <a:custGeom>
            <a:avLst/>
            <a:gdLst>
              <a:gd name="T0" fmla="*/ 0 w 624"/>
              <a:gd name="T1" fmla="*/ 144 h 144"/>
              <a:gd name="T2" fmla="*/ 288 w 624"/>
              <a:gd name="T3" fmla="*/ 0 h 144"/>
              <a:gd name="T4" fmla="*/ 624 w 624"/>
              <a:gd name="T5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4" h="144">
                <a:moveTo>
                  <a:pt x="0" y="144"/>
                </a:moveTo>
                <a:cubicBezTo>
                  <a:pt x="92" y="72"/>
                  <a:pt x="184" y="0"/>
                  <a:pt x="288" y="0"/>
                </a:cubicBezTo>
                <a:cubicBezTo>
                  <a:pt x="392" y="0"/>
                  <a:pt x="508" y="72"/>
                  <a:pt x="624" y="144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" name="Freeform 39"/>
          <p:cNvSpPr>
            <a:spLocks/>
          </p:cNvSpPr>
          <p:nvPr/>
        </p:nvSpPr>
        <p:spPr bwMode="auto">
          <a:xfrm>
            <a:off x="5327650" y="3527425"/>
            <a:ext cx="990600" cy="241300"/>
          </a:xfrm>
          <a:custGeom>
            <a:avLst/>
            <a:gdLst>
              <a:gd name="T0" fmla="*/ 0 w 624"/>
              <a:gd name="T1" fmla="*/ 96 h 200"/>
              <a:gd name="T2" fmla="*/ 144 w 624"/>
              <a:gd name="T3" fmla="*/ 0 h 200"/>
              <a:gd name="T4" fmla="*/ 288 w 624"/>
              <a:gd name="T5" fmla="*/ 96 h 200"/>
              <a:gd name="T6" fmla="*/ 432 w 624"/>
              <a:gd name="T7" fmla="*/ 192 h 200"/>
              <a:gd name="T8" fmla="*/ 624 w 624"/>
              <a:gd name="T9" fmla="*/ 4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4" h="200">
                <a:moveTo>
                  <a:pt x="0" y="96"/>
                </a:moveTo>
                <a:cubicBezTo>
                  <a:pt x="48" y="48"/>
                  <a:pt x="96" y="0"/>
                  <a:pt x="144" y="0"/>
                </a:cubicBezTo>
                <a:cubicBezTo>
                  <a:pt x="192" y="0"/>
                  <a:pt x="240" y="64"/>
                  <a:pt x="288" y="96"/>
                </a:cubicBezTo>
                <a:cubicBezTo>
                  <a:pt x="336" y="128"/>
                  <a:pt x="376" y="200"/>
                  <a:pt x="432" y="192"/>
                </a:cubicBezTo>
                <a:cubicBezTo>
                  <a:pt x="488" y="184"/>
                  <a:pt x="556" y="116"/>
                  <a:pt x="624" y="48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9" name="Freeform 40"/>
          <p:cNvSpPr>
            <a:spLocks/>
          </p:cNvSpPr>
          <p:nvPr/>
        </p:nvSpPr>
        <p:spPr bwMode="auto">
          <a:xfrm>
            <a:off x="5327650" y="3222625"/>
            <a:ext cx="990600" cy="271463"/>
          </a:xfrm>
          <a:custGeom>
            <a:avLst/>
            <a:gdLst>
              <a:gd name="T0" fmla="*/ 0 w 480"/>
              <a:gd name="T1" fmla="*/ 96 h 171"/>
              <a:gd name="T2" fmla="*/ 96 w 480"/>
              <a:gd name="T3" fmla="*/ 0 h 171"/>
              <a:gd name="T4" fmla="*/ 192 w 480"/>
              <a:gd name="T5" fmla="*/ 96 h 171"/>
              <a:gd name="T6" fmla="*/ 252 w 480"/>
              <a:gd name="T7" fmla="*/ 168 h 171"/>
              <a:gd name="T8" fmla="*/ 342 w 480"/>
              <a:gd name="T9" fmla="*/ 78 h 171"/>
              <a:gd name="T10" fmla="*/ 408 w 480"/>
              <a:gd name="T11" fmla="*/ 18 h 171"/>
              <a:gd name="T12" fmla="*/ 480 w 480"/>
              <a:gd name="T13" fmla="*/ 96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0" h="171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6" y="68"/>
                  <a:pt x="192" y="96"/>
                </a:cubicBezTo>
                <a:cubicBezTo>
                  <a:pt x="218" y="124"/>
                  <a:pt x="227" y="171"/>
                  <a:pt x="252" y="168"/>
                </a:cubicBezTo>
                <a:cubicBezTo>
                  <a:pt x="277" y="165"/>
                  <a:pt x="316" y="103"/>
                  <a:pt x="342" y="78"/>
                </a:cubicBezTo>
                <a:cubicBezTo>
                  <a:pt x="368" y="53"/>
                  <a:pt x="385" y="15"/>
                  <a:pt x="408" y="18"/>
                </a:cubicBezTo>
                <a:cubicBezTo>
                  <a:pt x="431" y="21"/>
                  <a:pt x="455" y="58"/>
                  <a:pt x="480" y="96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40" name="Picture 41" descr="stikkontakt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8600"/>
            <a:ext cx="1079500" cy="10795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" name="Text Box 42"/>
          <p:cNvSpPr txBox="1">
            <a:spLocks noChangeArrowheads="1"/>
          </p:cNvSpPr>
          <p:nvPr/>
        </p:nvSpPr>
        <p:spPr bwMode="auto">
          <a:xfrm>
            <a:off x="1763713" y="4941888"/>
            <a:ext cx="7077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a-DK" sz="2400"/>
              <a:t>Mesoscopic transport; quantum transport ...</a:t>
            </a:r>
          </a:p>
        </p:txBody>
      </p:sp>
    </p:spTree>
    <p:extLst>
      <p:ext uri="{BB962C8B-B14F-4D97-AF65-F5344CB8AC3E}">
        <p14:creationId xmlns:p14="http://schemas.microsoft.com/office/powerpoint/2010/main" val="208460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7544" y="228600"/>
            <a:ext cx="7772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mtClean="0"/>
              <a:t>Resistance and conductance</a:t>
            </a:r>
            <a:endParaRPr lang="en-GB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48544" y="1295400"/>
            <a:ext cx="7434263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2400"/>
              <a:t>Ohm’s first law:	</a:t>
            </a:r>
            <a:r>
              <a:rPr lang="da-DK" sz="2400" i="1"/>
              <a:t>V </a:t>
            </a:r>
            <a:r>
              <a:rPr lang="en-US" sz="2400" i="1"/>
              <a:t>= R . I</a:t>
            </a:r>
          </a:p>
          <a:p>
            <a:endParaRPr lang="en-US" sz="2400"/>
          </a:p>
          <a:p>
            <a:r>
              <a:rPr lang="en-US" sz="2400"/>
              <a:t>Ohm’s second law:	</a:t>
            </a:r>
            <a:r>
              <a:rPr lang="en-US" sz="2400" i="1"/>
              <a:t>R = V / I</a:t>
            </a:r>
            <a:r>
              <a:rPr lang="en-US" sz="2400"/>
              <a:t>    [</a:t>
            </a:r>
            <a:r>
              <a:rPr lang="en-US" sz="2400">
                <a:latin typeface="Symbol" pitchFamily="18" charset="2"/>
              </a:rPr>
              <a:t>W</a:t>
            </a:r>
            <a:r>
              <a:rPr lang="en-US" sz="2400"/>
              <a:t>]</a:t>
            </a:r>
          </a:p>
          <a:p>
            <a:endParaRPr lang="en-US" sz="2400"/>
          </a:p>
          <a:p>
            <a:r>
              <a:rPr lang="en-US" sz="2400">
                <a:solidFill>
                  <a:schemeClr val="accent2"/>
                </a:solidFill>
              </a:rPr>
              <a:t>Bulk materials</a:t>
            </a:r>
            <a:r>
              <a:rPr lang="en-US" sz="2400"/>
              <a:t>; resistivity </a:t>
            </a:r>
            <a:r>
              <a:rPr lang="en-US" sz="2400">
                <a:latin typeface="Symbol" pitchFamily="18" charset="2"/>
              </a:rPr>
              <a:t>r</a:t>
            </a:r>
            <a:r>
              <a:rPr lang="en-US" sz="2400"/>
              <a:t>:	</a:t>
            </a:r>
          </a:p>
          <a:p>
            <a:r>
              <a:rPr lang="en-US" sz="2400"/>
              <a:t>			</a:t>
            </a:r>
            <a:r>
              <a:rPr lang="en-US" sz="2400" i="1"/>
              <a:t>R = </a:t>
            </a:r>
            <a:r>
              <a:rPr lang="en-US" sz="2400">
                <a:latin typeface="Symbol" pitchFamily="18" charset="2"/>
              </a:rPr>
              <a:t>r </a:t>
            </a:r>
            <a:r>
              <a:rPr lang="en-US" sz="2400" i="1"/>
              <a:t>L / A</a:t>
            </a:r>
            <a:endParaRPr lang="en-US" sz="2400"/>
          </a:p>
          <a:p>
            <a:endParaRPr lang="en-US" sz="2400"/>
          </a:p>
          <a:p>
            <a:r>
              <a:rPr lang="en-US" sz="2400">
                <a:solidFill>
                  <a:schemeClr val="accent2"/>
                </a:solidFill>
              </a:rPr>
              <a:t>Nanoscale systems (coherent transport):</a:t>
            </a:r>
          </a:p>
          <a:p>
            <a:r>
              <a:rPr lang="en-US" sz="2400"/>
              <a:t>	</a:t>
            </a:r>
            <a:r>
              <a:rPr lang="en-US" sz="2400" i="1"/>
              <a:t>R</a:t>
            </a:r>
            <a:r>
              <a:rPr lang="en-US" sz="2400"/>
              <a:t> is a </a:t>
            </a:r>
            <a:r>
              <a:rPr lang="en-US" sz="2400" b="1"/>
              <a:t>global</a:t>
            </a:r>
            <a:r>
              <a:rPr lang="en-US" sz="2400"/>
              <a:t> quantity, cannot be decomposed </a:t>
            </a:r>
          </a:p>
          <a:p>
            <a:r>
              <a:rPr lang="en-US" sz="2400"/>
              <a:t>	into local resistivities (see why later)</a:t>
            </a:r>
          </a:p>
          <a:p>
            <a:endParaRPr lang="en-US" sz="2400"/>
          </a:p>
          <a:p>
            <a:r>
              <a:rPr lang="en-US" sz="2400" b="1">
                <a:solidFill>
                  <a:srgbClr val="FF0000"/>
                </a:solidFill>
              </a:rPr>
              <a:t>Conductance </a:t>
            </a:r>
            <a:r>
              <a:rPr lang="en-US" sz="2400" b="1" i="1">
                <a:solidFill>
                  <a:srgbClr val="FF0000"/>
                </a:solidFill>
              </a:rPr>
              <a:t>G</a:t>
            </a:r>
            <a:r>
              <a:rPr lang="en-US" sz="2400">
                <a:solidFill>
                  <a:srgbClr val="FF0000"/>
                </a:solidFill>
              </a:rPr>
              <a:t>:</a:t>
            </a:r>
            <a:r>
              <a:rPr lang="en-US" sz="2400"/>
              <a:t>	</a:t>
            </a:r>
            <a:r>
              <a:rPr lang="en-US" sz="2400" i="1"/>
              <a:t>G = 1 / R = I / V    </a:t>
            </a:r>
            <a:r>
              <a:rPr lang="en-US" sz="2400"/>
              <a:t>[unit </a:t>
            </a:r>
            <a:r>
              <a:rPr lang="en-US" sz="2400" i="1"/>
              <a:t>e</a:t>
            </a:r>
            <a:r>
              <a:rPr lang="en-US" sz="2400" baseline="30000"/>
              <a:t>2</a:t>
            </a:r>
            <a:r>
              <a:rPr lang="en-US" sz="2400"/>
              <a:t>/</a:t>
            </a:r>
            <a:r>
              <a:rPr lang="en-US" sz="2400" i="1"/>
              <a:t>h</a:t>
            </a:r>
            <a:r>
              <a:rPr lang="en-US" sz="2400"/>
              <a:t>]</a:t>
            </a:r>
          </a:p>
          <a:p>
            <a:endParaRPr lang="en-US" sz="2400"/>
          </a:p>
          <a:p>
            <a:r>
              <a:rPr lang="en-US" sz="2400"/>
              <a:t>(Not </a:t>
            </a:r>
            <a:r>
              <a:rPr lang="en-US" sz="2400" i="1"/>
              <a:t>conductivity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</a:rPr>
              <a:t>s</a:t>
            </a:r>
            <a:r>
              <a:rPr lang="en-US" sz="2400"/>
              <a:t>)</a:t>
            </a:r>
            <a:endParaRPr lang="en-GB" sz="240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5649144" y="2895600"/>
            <a:ext cx="1066800" cy="685800"/>
          </a:xfrm>
          <a:prstGeom prst="cube">
            <a:avLst>
              <a:gd name="adj" fmla="val 39352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6944544" y="2895600"/>
            <a:ext cx="838200" cy="685800"/>
          </a:xfrm>
          <a:prstGeom prst="cube">
            <a:avLst>
              <a:gd name="adj" fmla="val 39352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7477944" y="2895600"/>
            <a:ext cx="1066800" cy="685800"/>
          </a:xfrm>
          <a:prstGeom prst="cube">
            <a:avLst>
              <a:gd name="adj" fmla="val 39352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792144" y="3581400"/>
            <a:ext cx="184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/>
              <a:t>R</a:t>
            </a:r>
            <a:r>
              <a:rPr lang="en-US" sz="2400"/>
              <a:t> is additive</a:t>
            </a:r>
            <a:endParaRPr lang="en-GB" sz="240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411144" y="29718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A</a:t>
            </a:r>
            <a:endParaRPr lang="en-GB" sz="2400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877744" y="35814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/>
              <a:t>L</a:t>
            </a:r>
            <a:endParaRPr lang="en-GB" sz="2400" i="1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5877744" y="3048000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Symbol" pitchFamily="18" charset="2"/>
              </a:rPr>
              <a:t>r</a:t>
            </a:r>
            <a:endParaRPr lang="en-GB" sz="2400">
              <a:latin typeface="Symbol" pitchFamily="18" charset="2"/>
            </a:endParaRPr>
          </a:p>
        </p:txBody>
      </p:sp>
      <p:pic>
        <p:nvPicPr>
          <p:cNvPr id="12" name="Picture 20" descr="resistor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" t="3403" r="7085" b="3316"/>
          <a:stretch>
            <a:fillRect/>
          </a:stretch>
        </p:blipFill>
        <p:spPr bwMode="auto">
          <a:xfrm>
            <a:off x="6153969" y="1341438"/>
            <a:ext cx="113665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40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-243408"/>
            <a:ext cx="7772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 smtClean="0"/>
              <a:t>Transport regimes</a:t>
            </a:r>
            <a:endParaRPr lang="en-GB" b="1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2743200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da-DK" sz="2800" b="1" smtClean="0">
                <a:solidFill>
                  <a:schemeClr val="accent2"/>
                </a:solidFill>
              </a:rPr>
              <a:t>Ballistic transport</a:t>
            </a:r>
            <a:r>
              <a:rPr lang="da-DK" sz="2800" smtClean="0">
                <a:solidFill>
                  <a:schemeClr val="accent2"/>
                </a:solidFill>
              </a:rPr>
              <a:t>, </a:t>
            </a:r>
            <a:r>
              <a:rPr lang="da-DK" sz="2800" i="1" smtClean="0">
                <a:solidFill>
                  <a:schemeClr val="accent2"/>
                </a:solidFill>
              </a:rPr>
              <a:t>L</a:t>
            </a:r>
            <a:r>
              <a:rPr lang="da-DK" sz="2800" smtClean="0">
                <a:solidFill>
                  <a:schemeClr val="accent2"/>
                </a:solidFill>
              </a:rPr>
              <a:t> &lt;&lt; </a:t>
            </a:r>
            <a:r>
              <a:rPr lang="en-US" sz="2800" i="1" smtClean="0">
                <a:solidFill>
                  <a:schemeClr val="accent2"/>
                </a:solidFill>
              </a:rPr>
              <a:t>L</a:t>
            </a:r>
            <a:r>
              <a:rPr lang="en-US" sz="2800" baseline="-25000" smtClean="0">
                <a:solidFill>
                  <a:schemeClr val="accent2"/>
                </a:solidFill>
              </a:rPr>
              <a:t>m</a:t>
            </a:r>
            <a:r>
              <a:rPr lang="en-US" sz="2800" smtClean="0">
                <a:solidFill>
                  <a:schemeClr val="accent2"/>
                </a:solidFill>
              </a:rPr>
              <a:t>, </a:t>
            </a:r>
            <a:r>
              <a:rPr lang="en-US" sz="2800" i="1" smtClean="0">
                <a:solidFill>
                  <a:schemeClr val="accent2"/>
                </a:solidFill>
              </a:rPr>
              <a:t>L</a:t>
            </a:r>
            <a:r>
              <a:rPr lang="en-US" sz="2800" baseline="-25000" smtClean="0">
                <a:solidFill>
                  <a:schemeClr val="accent2"/>
                </a:solidFill>
                <a:latin typeface="Symbol" pitchFamily="18" charset="2"/>
              </a:rPr>
              <a:t>f</a:t>
            </a:r>
            <a:endParaRPr lang="da-DK" sz="2800" smtClean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</a:pPr>
            <a:r>
              <a:rPr lang="da-DK" sz="2400" smtClean="0"/>
              <a:t>no scattering, only geometry (eg. QPC)</a:t>
            </a:r>
          </a:p>
          <a:p>
            <a:pPr lvl="1">
              <a:lnSpc>
                <a:spcPct val="90000"/>
              </a:lnSpc>
            </a:pPr>
            <a:r>
              <a:rPr lang="da-DK" sz="2400" smtClean="0"/>
              <a:t>when </a:t>
            </a:r>
            <a:r>
              <a:rPr lang="en-US" sz="2400" smtClean="0">
                <a:latin typeface="Symbol" pitchFamily="18" charset="2"/>
              </a:rPr>
              <a:t>l</a:t>
            </a:r>
            <a:r>
              <a:rPr lang="en-US" sz="2400" baseline="-25000" smtClean="0"/>
              <a:t>F</a:t>
            </a:r>
            <a:r>
              <a:rPr lang="en-US" sz="2400" smtClean="0"/>
              <a:t>~ </a:t>
            </a:r>
            <a:r>
              <a:rPr lang="en-US" sz="2400" i="1" smtClean="0"/>
              <a:t>L:</a:t>
            </a:r>
            <a:r>
              <a:rPr lang="en-US" sz="2400" smtClean="0"/>
              <a:t> quantized conductance </a:t>
            </a:r>
            <a:r>
              <a:rPr lang="en-US" sz="2400" i="1" smtClean="0"/>
              <a:t>G~e</a:t>
            </a:r>
            <a:r>
              <a:rPr lang="en-US" sz="2400" baseline="30000" smtClean="0"/>
              <a:t>2</a:t>
            </a:r>
            <a:r>
              <a:rPr lang="en-US" sz="2400" smtClean="0"/>
              <a:t>/</a:t>
            </a:r>
            <a:r>
              <a:rPr lang="en-US" sz="2400" i="1" smtClean="0"/>
              <a:t>h</a:t>
            </a:r>
            <a:endParaRPr lang="da-DK" sz="2400" i="1" smtClean="0"/>
          </a:p>
          <a:p>
            <a:pPr>
              <a:lnSpc>
                <a:spcPct val="90000"/>
              </a:lnSpc>
            </a:pPr>
            <a:r>
              <a:rPr lang="da-DK" sz="2800" b="1" smtClean="0">
                <a:solidFill>
                  <a:schemeClr val="accent2"/>
                </a:solidFill>
              </a:rPr>
              <a:t>Diffusive</a:t>
            </a:r>
            <a:r>
              <a:rPr lang="da-DK" sz="2800" smtClean="0">
                <a:solidFill>
                  <a:schemeClr val="accent2"/>
                </a:solidFill>
              </a:rPr>
              <a:t>, </a:t>
            </a:r>
            <a:r>
              <a:rPr lang="da-DK" sz="2800" i="1" smtClean="0">
                <a:solidFill>
                  <a:schemeClr val="accent2"/>
                </a:solidFill>
              </a:rPr>
              <a:t>L</a:t>
            </a:r>
            <a:r>
              <a:rPr lang="da-DK" sz="2800" smtClean="0">
                <a:solidFill>
                  <a:schemeClr val="accent2"/>
                </a:solidFill>
              </a:rPr>
              <a:t> &gt; </a:t>
            </a:r>
            <a:r>
              <a:rPr lang="en-US" sz="2800" i="1" smtClean="0">
                <a:solidFill>
                  <a:schemeClr val="accent2"/>
                </a:solidFill>
              </a:rPr>
              <a:t>L</a:t>
            </a:r>
            <a:r>
              <a:rPr lang="en-US" sz="2800" baseline="-25000" smtClean="0">
                <a:solidFill>
                  <a:schemeClr val="accent2"/>
                </a:solidFill>
              </a:rPr>
              <a:t>m</a:t>
            </a:r>
          </a:p>
          <a:p>
            <a:pPr lvl="1">
              <a:lnSpc>
                <a:spcPct val="90000"/>
              </a:lnSpc>
            </a:pPr>
            <a:r>
              <a:rPr lang="da-DK" sz="2400" smtClean="0"/>
              <a:t>scattering, reduced transmission</a:t>
            </a:r>
          </a:p>
          <a:p>
            <a:pPr>
              <a:lnSpc>
                <a:spcPct val="90000"/>
              </a:lnSpc>
            </a:pPr>
            <a:r>
              <a:rPr lang="da-DK" sz="2800" b="1" smtClean="0">
                <a:solidFill>
                  <a:schemeClr val="accent2"/>
                </a:solidFill>
              </a:rPr>
              <a:t>Localization</a:t>
            </a:r>
            <a:r>
              <a:rPr lang="da-DK" sz="2800" smtClean="0">
                <a:solidFill>
                  <a:schemeClr val="accent2"/>
                </a:solidFill>
              </a:rPr>
              <a:t>,  </a:t>
            </a:r>
            <a:r>
              <a:rPr lang="en-US" sz="2800" i="1" smtClean="0">
                <a:solidFill>
                  <a:schemeClr val="accent2"/>
                </a:solidFill>
              </a:rPr>
              <a:t>L</a:t>
            </a:r>
            <a:r>
              <a:rPr lang="en-US" sz="2800" baseline="-25000" smtClean="0">
                <a:solidFill>
                  <a:schemeClr val="accent2"/>
                </a:solidFill>
              </a:rPr>
              <a:t>m</a:t>
            </a:r>
            <a:r>
              <a:rPr lang="en-US" sz="2800" smtClean="0">
                <a:solidFill>
                  <a:schemeClr val="accent2"/>
                </a:solidFill>
              </a:rPr>
              <a:t> &lt;&lt; </a:t>
            </a:r>
            <a:r>
              <a:rPr lang="en-US" sz="2800" i="1" smtClean="0">
                <a:solidFill>
                  <a:schemeClr val="accent2"/>
                </a:solidFill>
              </a:rPr>
              <a:t>L</a:t>
            </a:r>
            <a:r>
              <a:rPr lang="en-US" sz="2800" baseline="-25000" smtClean="0">
                <a:solidFill>
                  <a:schemeClr val="accent2"/>
                </a:solidFill>
                <a:latin typeface="Symbol" pitchFamily="18" charset="2"/>
              </a:rPr>
              <a:t>f</a:t>
            </a:r>
            <a:r>
              <a:rPr lang="en-US" sz="2800" smtClean="0">
                <a:solidFill>
                  <a:schemeClr val="accent2"/>
                </a:solidFill>
              </a:rPr>
              <a:t> &lt;&lt;</a:t>
            </a:r>
            <a:r>
              <a:rPr lang="da-DK" sz="2800" smtClean="0">
                <a:solidFill>
                  <a:schemeClr val="accent2"/>
                </a:solidFill>
              </a:rPr>
              <a:t> </a:t>
            </a:r>
            <a:r>
              <a:rPr lang="da-DK" sz="2800" i="1" smtClean="0">
                <a:solidFill>
                  <a:schemeClr val="accent2"/>
                </a:solidFill>
              </a:rPr>
              <a:t>L</a:t>
            </a:r>
            <a:r>
              <a:rPr lang="en-US" sz="2800" smtClean="0">
                <a:solidFill>
                  <a:schemeClr val="accent2"/>
                </a:solidFill>
              </a:rPr>
              <a:t> </a:t>
            </a:r>
            <a:endParaRPr lang="da-DK" sz="2800" smtClean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</a:pPr>
            <a:r>
              <a:rPr lang="da-DK" sz="2400" i="1" smtClean="0"/>
              <a:t>R</a:t>
            </a:r>
            <a:r>
              <a:rPr lang="da-DK" sz="2400" smtClean="0"/>
              <a:t> ~ exp(</a:t>
            </a:r>
            <a:r>
              <a:rPr lang="da-DK" sz="2400" i="1" smtClean="0"/>
              <a:t>L</a:t>
            </a:r>
            <a:r>
              <a:rPr lang="da-DK" sz="2400" smtClean="0"/>
              <a:t>) due to quantum interference at low </a:t>
            </a:r>
            <a:r>
              <a:rPr lang="da-DK" sz="2400" i="1" smtClean="0"/>
              <a:t>T</a:t>
            </a:r>
          </a:p>
          <a:p>
            <a:pPr>
              <a:lnSpc>
                <a:spcPct val="90000"/>
              </a:lnSpc>
            </a:pPr>
            <a:r>
              <a:rPr lang="da-DK" sz="2800" b="1" smtClean="0">
                <a:solidFill>
                  <a:schemeClr val="accent2"/>
                </a:solidFill>
              </a:rPr>
              <a:t>Classical </a:t>
            </a:r>
            <a:r>
              <a:rPr lang="da-DK" sz="2800" smtClean="0">
                <a:solidFill>
                  <a:schemeClr val="accent2"/>
                </a:solidFill>
              </a:rPr>
              <a:t>(incoherent), </a:t>
            </a:r>
            <a:r>
              <a:rPr lang="en-US" sz="2800" i="1" smtClean="0">
                <a:solidFill>
                  <a:schemeClr val="accent2"/>
                </a:solidFill>
              </a:rPr>
              <a:t>L</a:t>
            </a:r>
            <a:r>
              <a:rPr lang="en-US" sz="2800" baseline="-25000" smtClean="0">
                <a:solidFill>
                  <a:schemeClr val="accent2"/>
                </a:solidFill>
                <a:latin typeface="Symbol" pitchFamily="18" charset="2"/>
              </a:rPr>
              <a:t>f</a:t>
            </a:r>
            <a:r>
              <a:rPr lang="en-US" sz="2800" smtClean="0">
                <a:solidFill>
                  <a:schemeClr val="accent2"/>
                </a:solidFill>
              </a:rPr>
              <a:t>, </a:t>
            </a:r>
            <a:r>
              <a:rPr lang="en-US" sz="2800" i="1" smtClean="0">
                <a:solidFill>
                  <a:schemeClr val="accent2"/>
                </a:solidFill>
              </a:rPr>
              <a:t>L</a:t>
            </a:r>
            <a:r>
              <a:rPr lang="en-US" sz="2800" baseline="-25000" smtClean="0">
                <a:solidFill>
                  <a:schemeClr val="accent2"/>
                </a:solidFill>
              </a:rPr>
              <a:t>m</a:t>
            </a:r>
            <a:r>
              <a:rPr lang="en-US" sz="2800" smtClean="0">
                <a:solidFill>
                  <a:schemeClr val="accent2"/>
                </a:solidFill>
              </a:rPr>
              <a:t> &lt;&lt;</a:t>
            </a:r>
            <a:r>
              <a:rPr lang="da-DK" sz="2800" smtClean="0">
                <a:solidFill>
                  <a:schemeClr val="accent2"/>
                </a:solidFill>
              </a:rPr>
              <a:t> </a:t>
            </a:r>
            <a:r>
              <a:rPr lang="da-DK" sz="2800" i="1" smtClean="0">
                <a:solidFill>
                  <a:schemeClr val="accent2"/>
                </a:solidFill>
              </a:rPr>
              <a:t>L</a:t>
            </a:r>
            <a:r>
              <a:rPr lang="en-US" sz="280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da-DK" sz="2400" smtClean="0"/>
              <a:t>ohmic resistors</a:t>
            </a:r>
            <a:endParaRPr lang="da-DK" sz="240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2400" y="1066800"/>
            <a:ext cx="87217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Length scales:</a:t>
            </a:r>
            <a:r>
              <a:rPr lang="en-US"/>
              <a:t>	</a:t>
            </a:r>
            <a:r>
              <a:rPr lang="en-US">
                <a:latin typeface="Symbol" pitchFamily="18" charset="2"/>
              </a:rPr>
              <a:t>l</a:t>
            </a:r>
            <a:r>
              <a:rPr lang="en-US" baseline="-25000"/>
              <a:t>F</a:t>
            </a:r>
            <a:r>
              <a:rPr lang="en-US"/>
              <a:t>	Fermi wavelength </a:t>
            </a:r>
          </a:p>
          <a:p>
            <a:r>
              <a:rPr lang="en-US"/>
              <a:t>			(only electrons close to Fermi level contribute to </a:t>
            </a:r>
            <a:r>
              <a:rPr lang="en-US" i="1"/>
              <a:t>G</a:t>
            </a:r>
            <a:r>
              <a:rPr lang="en-US"/>
              <a:t>) </a:t>
            </a:r>
          </a:p>
          <a:p>
            <a:r>
              <a:rPr lang="en-US"/>
              <a:t>		</a:t>
            </a:r>
            <a:r>
              <a:rPr lang="en-US" i="1"/>
              <a:t>L</a:t>
            </a:r>
            <a:r>
              <a:rPr lang="en-US" baseline="-25000"/>
              <a:t>m</a:t>
            </a:r>
            <a:r>
              <a:rPr lang="en-US"/>
              <a:t>	momentum relaxation length (static scatterers) 	</a:t>
            </a:r>
          </a:p>
          <a:p>
            <a:r>
              <a:rPr lang="en-US"/>
              <a:t>		</a:t>
            </a:r>
            <a:r>
              <a:rPr lang="en-US" i="1"/>
              <a:t>L</a:t>
            </a:r>
            <a:r>
              <a:rPr lang="en-US" baseline="-25000">
                <a:latin typeface="Symbol" pitchFamily="18" charset="2"/>
              </a:rPr>
              <a:t>f	</a:t>
            </a:r>
            <a:r>
              <a:rPr lang="en-US"/>
              <a:t>phase relaxation length (fluctuating scatterers)</a:t>
            </a:r>
            <a:endParaRPr lang="en-US" baseline="-25000">
              <a:latin typeface="Symbol" pitchFamily="18" charset="2"/>
            </a:endParaRPr>
          </a:p>
          <a:p>
            <a:r>
              <a:rPr lang="en-US"/>
              <a:t>		</a:t>
            </a:r>
            <a:r>
              <a:rPr lang="en-US" i="1"/>
              <a:t>L</a:t>
            </a:r>
            <a:r>
              <a:rPr lang="en-US"/>
              <a:t>	sample length 	</a:t>
            </a:r>
            <a:endParaRPr lang="en-GB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162800" y="44624"/>
            <a:ext cx="1412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(simplified)</a:t>
            </a:r>
            <a:endParaRPr lang="en-GB" dirty="0"/>
          </a:p>
        </p:txBody>
      </p:sp>
      <p:pic>
        <p:nvPicPr>
          <p:cNvPr id="6" name="Picture 10" descr="qpc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48000"/>
            <a:ext cx="181292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11"/>
          <p:cNvSpPr>
            <a:spLocks/>
          </p:cNvSpPr>
          <p:nvPr/>
        </p:nvSpPr>
        <p:spPr bwMode="auto">
          <a:xfrm>
            <a:off x="7467600" y="4343400"/>
            <a:ext cx="1143000" cy="762000"/>
          </a:xfrm>
          <a:custGeom>
            <a:avLst/>
            <a:gdLst>
              <a:gd name="T0" fmla="*/ 192 w 720"/>
              <a:gd name="T1" fmla="*/ 336 h 480"/>
              <a:gd name="T2" fmla="*/ 480 w 720"/>
              <a:gd name="T3" fmla="*/ 144 h 480"/>
              <a:gd name="T4" fmla="*/ 144 w 720"/>
              <a:gd name="T5" fmla="*/ 144 h 480"/>
              <a:gd name="T6" fmla="*/ 624 w 720"/>
              <a:gd name="T7" fmla="*/ 432 h 480"/>
              <a:gd name="T8" fmla="*/ 384 w 720"/>
              <a:gd name="T9" fmla="*/ 480 h 480"/>
              <a:gd name="T10" fmla="*/ 432 w 720"/>
              <a:gd name="T11" fmla="*/ 0 h 480"/>
              <a:gd name="T12" fmla="*/ 96 w 720"/>
              <a:gd name="T13" fmla="*/ 288 h 480"/>
              <a:gd name="T14" fmla="*/ 48 w 720"/>
              <a:gd name="T15" fmla="*/ 192 h 480"/>
              <a:gd name="T16" fmla="*/ 0 w 720"/>
              <a:gd name="T17" fmla="*/ 336 h 480"/>
              <a:gd name="T18" fmla="*/ 96 w 720"/>
              <a:gd name="T19" fmla="*/ 480 h 480"/>
              <a:gd name="T20" fmla="*/ 288 w 720"/>
              <a:gd name="T21" fmla="*/ 336 h 480"/>
              <a:gd name="T22" fmla="*/ 720 w 720"/>
              <a:gd name="T23" fmla="*/ 336 h 480"/>
              <a:gd name="T24" fmla="*/ 528 w 720"/>
              <a:gd name="T25" fmla="*/ 24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20" h="480">
                <a:moveTo>
                  <a:pt x="192" y="336"/>
                </a:moveTo>
                <a:lnTo>
                  <a:pt x="480" y="144"/>
                </a:lnTo>
                <a:lnTo>
                  <a:pt x="144" y="144"/>
                </a:lnTo>
                <a:lnTo>
                  <a:pt x="624" y="432"/>
                </a:lnTo>
                <a:lnTo>
                  <a:pt x="384" y="480"/>
                </a:lnTo>
                <a:lnTo>
                  <a:pt x="432" y="0"/>
                </a:lnTo>
                <a:lnTo>
                  <a:pt x="96" y="288"/>
                </a:lnTo>
                <a:lnTo>
                  <a:pt x="48" y="192"/>
                </a:lnTo>
                <a:lnTo>
                  <a:pt x="0" y="336"/>
                </a:lnTo>
                <a:lnTo>
                  <a:pt x="96" y="480"/>
                </a:lnTo>
                <a:lnTo>
                  <a:pt x="288" y="336"/>
                </a:lnTo>
                <a:lnTo>
                  <a:pt x="720" y="336"/>
                </a:lnTo>
                <a:lnTo>
                  <a:pt x="528" y="24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8" name="Picture 12" descr="resistor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" t="3403" r="7085" b="3316"/>
          <a:stretch>
            <a:fillRect/>
          </a:stretch>
        </p:blipFill>
        <p:spPr bwMode="auto">
          <a:xfrm>
            <a:off x="7772400" y="5867400"/>
            <a:ext cx="8318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9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Electronic structure</a:t>
            </a:r>
            <a:endParaRPr lang="en-GB"/>
          </a:p>
        </p:txBody>
      </p:sp>
      <p:pic>
        <p:nvPicPr>
          <p:cNvPr id="3" name="Picture 3" descr="dos-n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6858000" cy="434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24200" y="1066800"/>
            <a:ext cx="3713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Density of states (DOS)</a:t>
            </a:r>
            <a:endParaRPr lang="en-GB" sz="2800" b="1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86400"/>
            <a:ext cx="55165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943600"/>
            <a:ext cx="2003425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567613" y="1066800"/>
            <a:ext cx="1576387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1D:</a:t>
            </a:r>
          </a:p>
          <a:p>
            <a:r>
              <a:rPr lang="en-US" sz="1200"/>
              <a:t>semiconductor </a:t>
            </a:r>
          </a:p>
          <a:p>
            <a:r>
              <a:rPr lang="en-US" sz="1200"/>
              <a:t>   quantum wires</a:t>
            </a:r>
          </a:p>
          <a:p>
            <a:r>
              <a:rPr lang="en-US" sz="1200"/>
              <a:t>conducting polymers</a:t>
            </a:r>
          </a:p>
          <a:p>
            <a:r>
              <a:rPr lang="en-US" sz="1200"/>
              <a:t>nanotubes</a:t>
            </a:r>
          </a:p>
          <a:p>
            <a:endParaRPr lang="en-US" sz="1200"/>
          </a:p>
          <a:p>
            <a:r>
              <a:rPr lang="en-US" sz="1200" b="1"/>
              <a:t>0D:</a:t>
            </a:r>
          </a:p>
          <a:p>
            <a:r>
              <a:rPr lang="en-US" sz="1200"/>
              <a:t>atoms</a:t>
            </a:r>
          </a:p>
          <a:p>
            <a:r>
              <a:rPr lang="en-US" sz="1200"/>
              <a:t>molecules</a:t>
            </a:r>
          </a:p>
          <a:p>
            <a:r>
              <a:rPr lang="en-US" sz="1200"/>
              <a:t>nanocrystals</a:t>
            </a:r>
          </a:p>
          <a:p>
            <a:r>
              <a:rPr lang="en-US" sz="1200"/>
              <a:t>metal nanoparticles</a:t>
            </a:r>
          </a:p>
          <a:p>
            <a:r>
              <a:rPr lang="en-US" sz="1200"/>
              <a:t>quantum dots</a:t>
            </a:r>
          </a:p>
          <a:p>
            <a:r>
              <a:rPr lang="en-US" sz="1200"/>
              <a:t>short nanotubes</a:t>
            </a:r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1913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206084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latin typeface="Times New Roman" pitchFamily="18" charset="0"/>
                <a:cs typeface="Times New Roman" pitchFamily="18" charset="0"/>
              </a:rPr>
              <a:t>A short </a:t>
            </a:r>
            <a:r>
              <a:rPr lang="it-IT" sz="4000" b="1" dirty="0" err="1" smtClean="0">
                <a:latin typeface="Times New Roman" pitchFamily="18" charset="0"/>
                <a:cs typeface="Times New Roman" pitchFamily="18" charset="0"/>
              </a:rPr>
              <a:t>digression</a:t>
            </a:r>
            <a:r>
              <a:rPr lang="it-IT" sz="4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sz="4000" b="1" dirty="0" err="1" smtClean="0">
                <a:latin typeface="Times New Roman" pitchFamily="18" charset="0"/>
                <a:cs typeface="Times New Roman" pitchFamily="18" charset="0"/>
              </a:rPr>
              <a:t>Nanostructures</a:t>
            </a:r>
            <a:r>
              <a:rPr lang="it-IT" sz="40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sz="4000" b="1" dirty="0" err="1" smtClean="0">
                <a:latin typeface="Times New Roman" pitchFamily="18" charset="0"/>
                <a:cs typeface="Times New Roman" pitchFamily="18" charset="0"/>
              </a:rPr>
              <a:t>fabrication</a:t>
            </a:r>
            <a:r>
              <a:rPr lang="it-IT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000" b="1" dirty="0" err="1" smtClean="0">
                <a:latin typeface="Times New Roman" pitchFamily="18" charset="0"/>
                <a:cs typeface="Times New Roman" pitchFamily="18" charset="0"/>
              </a:rPr>
              <a:t>technologies</a:t>
            </a:r>
            <a:endParaRPr lang="it-IT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87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4664"/>
            <a:ext cx="9144000" cy="611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06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9541"/>
            <a:ext cx="8104166" cy="637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Ideas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basis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it-IT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nanolitography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(x-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ray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litography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, electron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litography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Top-down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15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68760"/>
            <a:ext cx="4824536" cy="337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83" y="0"/>
            <a:ext cx="4903755" cy="292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480" y="2915523"/>
            <a:ext cx="3770759" cy="311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74932" y="-99392"/>
            <a:ext cx="4052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N. B. </a:t>
            </a:r>
          </a:p>
          <a:p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inimum </a:t>
            </a:r>
            <a:r>
              <a:rPr lang="it-IT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size</a:t>
            </a:r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&gt;20 nm</a:t>
            </a:r>
          </a:p>
          <a:p>
            <a:r>
              <a:rPr lang="it-IT" sz="2400" b="1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Spatial</a:t>
            </a:r>
            <a:r>
              <a:rPr lang="it-IT" sz="2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order</a:t>
            </a:r>
            <a:r>
              <a:rPr lang="it-IT" sz="2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on a large scale </a:t>
            </a:r>
            <a:endParaRPr lang="it-IT" sz="24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0" y="4639300"/>
            <a:ext cx="5364500" cy="221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10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" y="548680"/>
            <a:ext cx="872236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Ideas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basis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it-IT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nanoimprinting</a:t>
            </a:r>
            <a:r>
              <a:rPr lang="it-IT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litography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it-IT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Top-down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43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6136" cy="336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860" y="3369183"/>
            <a:ext cx="6414419" cy="348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88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Growth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of nano-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object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prepatterned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surface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Hybrid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top-down/bottom-up)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412499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443" y="3501009"/>
            <a:ext cx="4968558" cy="33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38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27384"/>
            <a:ext cx="3657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39291"/>
            <a:ext cx="293370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982" y="4563726"/>
            <a:ext cx="3111847" cy="229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889126" y="43558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Au</a:t>
            </a:r>
            <a:endParaRPr lang="it-IT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16969"/>
            <a:ext cx="23241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68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Clusters and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colloids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it-IT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bottom-up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383857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742" y="620688"/>
            <a:ext cx="460851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38481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32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Fullerens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and carbon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nanotubes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it-IT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bottom-up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522058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38481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140968"/>
            <a:ext cx="385762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17" y="3595934"/>
            <a:ext cx="4586404" cy="250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1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386299" cy="565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93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Nanowires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it-IT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top-down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bottom-up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496"/>
            <a:ext cx="4033691" cy="304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10528"/>
            <a:ext cx="6084168" cy="363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0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2656"/>
            <a:ext cx="9104655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9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912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818" y="2972235"/>
            <a:ext cx="4896544" cy="383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030" y="0"/>
            <a:ext cx="4128120" cy="281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56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804533" y="260647"/>
            <a:ext cx="52154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it-IT" sz="3200" b="1" dirty="0">
                <a:solidFill>
                  <a:schemeClr val="accent2"/>
                </a:solidFill>
                <a:latin typeface="BernhardMod BT" pitchFamily="18" charset="0"/>
              </a:rPr>
              <a:t>Single </a:t>
            </a:r>
            <a:r>
              <a:rPr lang="it-IT" sz="3200" b="1" dirty="0" err="1" smtClean="0">
                <a:solidFill>
                  <a:schemeClr val="accent2"/>
                </a:solidFill>
                <a:latin typeface="BernhardMod BT" pitchFamily="18" charset="0"/>
              </a:rPr>
              <a:t>nanostructure</a:t>
            </a:r>
            <a:r>
              <a:rPr lang="it-IT" sz="3200" b="1" dirty="0" smtClean="0">
                <a:solidFill>
                  <a:schemeClr val="accent2"/>
                </a:solidFill>
                <a:latin typeface="BernhardMod BT" pitchFamily="18" charset="0"/>
              </a:rPr>
              <a:t> </a:t>
            </a:r>
            <a:r>
              <a:rPr lang="it-IT" sz="3200" dirty="0" err="1" smtClean="0">
                <a:solidFill>
                  <a:schemeClr val="accent2"/>
                </a:solidFill>
                <a:latin typeface="BernhardMod BT" pitchFamily="18" charset="0"/>
              </a:rPr>
              <a:t>system</a:t>
            </a:r>
            <a:endParaRPr lang="it-IT" sz="3200" dirty="0">
              <a:solidFill>
                <a:schemeClr val="accent2"/>
              </a:solidFill>
              <a:latin typeface="BernhardMod BT" pitchFamily="18" charset="0"/>
            </a:endParaRP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50825" y="2205038"/>
            <a:ext cx="2017713" cy="4262437"/>
            <a:chOff x="158" y="1389"/>
            <a:chExt cx="1271" cy="2685"/>
          </a:xfrm>
        </p:grpSpPr>
        <p:grpSp>
          <p:nvGrpSpPr>
            <p:cNvPr id="5" name="Group 18"/>
            <p:cNvGrpSpPr>
              <a:grpSpLocks noChangeAspect="1"/>
            </p:cNvGrpSpPr>
            <p:nvPr/>
          </p:nvGrpSpPr>
          <p:grpSpPr bwMode="auto">
            <a:xfrm>
              <a:off x="158" y="2931"/>
              <a:ext cx="1238" cy="1143"/>
              <a:chOff x="2472" y="1842"/>
              <a:chExt cx="624" cy="576"/>
            </a:xfrm>
          </p:grpSpPr>
          <p:sp>
            <p:nvSpPr>
              <p:cNvPr id="7" name="Line 12"/>
              <p:cNvSpPr>
                <a:spLocks noChangeAspect="1" noChangeShapeType="1"/>
              </p:cNvSpPr>
              <p:nvPr/>
            </p:nvSpPr>
            <p:spPr bwMode="auto">
              <a:xfrm>
                <a:off x="2472" y="1842"/>
                <a:ext cx="0" cy="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" name="Line 13"/>
              <p:cNvSpPr>
                <a:spLocks noChangeAspect="1" noChangeShapeType="1"/>
              </p:cNvSpPr>
              <p:nvPr/>
            </p:nvSpPr>
            <p:spPr bwMode="auto">
              <a:xfrm>
                <a:off x="2472" y="241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" name="Line 14"/>
              <p:cNvSpPr>
                <a:spLocks noChangeAspect="1" noChangeShapeType="1"/>
              </p:cNvSpPr>
              <p:nvPr/>
            </p:nvSpPr>
            <p:spPr bwMode="auto">
              <a:xfrm flipV="1">
                <a:off x="3096" y="1842"/>
                <a:ext cx="0" cy="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" name="Freeform 15"/>
              <p:cNvSpPr>
                <a:spLocks noChangeAspect="1"/>
              </p:cNvSpPr>
              <p:nvPr/>
            </p:nvSpPr>
            <p:spPr bwMode="auto">
              <a:xfrm>
                <a:off x="2472" y="2274"/>
                <a:ext cx="624" cy="96"/>
              </a:xfrm>
              <a:custGeom>
                <a:avLst/>
                <a:gdLst>
                  <a:gd name="T0" fmla="*/ 0 w 624"/>
                  <a:gd name="T1" fmla="*/ 144 h 144"/>
                  <a:gd name="T2" fmla="*/ 288 w 624"/>
                  <a:gd name="T3" fmla="*/ 0 h 144"/>
                  <a:gd name="T4" fmla="*/ 624 w 624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4" h="144">
                    <a:moveTo>
                      <a:pt x="0" y="144"/>
                    </a:moveTo>
                    <a:cubicBezTo>
                      <a:pt x="92" y="72"/>
                      <a:pt x="184" y="0"/>
                      <a:pt x="288" y="0"/>
                    </a:cubicBezTo>
                    <a:cubicBezTo>
                      <a:pt x="392" y="0"/>
                      <a:pt x="508" y="72"/>
                      <a:pt x="624" y="144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" name="Freeform 16"/>
              <p:cNvSpPr>
                <a:spLocks noChangeAspect="1"/>
              </p:cNvSpPr>
              <p:nvPr/>
            </p:nvSpPr>
            <p:spPr bwMode="auto">
              <a:xfrm>
                <a:off x="2472" y="2082"/>
                <a:ext cx="624" cy="152"/>
              </a:xfrm>
              <a:custGeom>
                <a:avLst/>
                <a:gdLst>
                  <a:gd name="T0" fmla="*/ 0 w 624"/>
                  <a:gd name="T1" fmla="*/ 96 h 200"/>
                  <a:gd name="T2" fmla="*/ 144 w 624"/>
                  <a:gd name="T3" fmla="*/ 0 h 200"/>
                  <a:gd name="T4" fmla="*/ 288 w 624"/>
                  <a:gd name="T5" fmla="*/ 96 h 200"/>
                  <a:gd name="T6" fmla="*/ 432 w 624"/>
                  <a:gd name="T7" fmla="*/ 192 h 200"/>
                  <a:gd name="T8" fmla="*/ 624 w 624"/>
                  <a:gd name="T9" fmla="*/ 48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200">
                    <a:moveTo>
                      <a:pt x="0" y="96"/>
                    </a:moveTo>
                    <a:cubicBezTo>
                      <a:pt x="48" y="48"/>
                      <a:pt x="96" y="0"/>
                      <a:pt x="144" y="0"/>
                    </a:cubicBezTo>
                    <a:cubicBezTo>
                      <a:pt x="192" y="0"/>
                      <a:pt x="240" y="64"/>
                      <a:pt x="288" y="96"/>
                    </a:cubicBezTo>
                    <a:cubicBezTo>
                      <a:pt x="336" y="128"/>
                      <a:pt x="376" y="200"/>
                      <a:pt x="432" y="192"/>
                    </a:cubicBezTo>
                    <a:cubicBezTo>
                      <a:pt x="488" y="184"/>
                      <a:pt x="556" y="116"/>
                      <a:pt x="624" y="48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" name="Freeform 17"/>
              <p:cNvSpPr>
                <a:spLocks noChangeAspect="1"/>
              </p:cNvSpPr>
              <p:nvPr/>
            </p:nvSpPr>
            <p:spPr bwMode="auto">
              <a:xfrm>
                <a:off x="2472" y="1890"/>
                <a:ext cx="624" cy="171"/>
              </a:xfrm>
              <a:custGeom>
                <a:avLst/>
                <a:gdLst>
                  <a:gd name="T0" fmla="*/ 0 w 480"/>
                  <a:gd name="T1" fmla="*/ 96 h 171"/>
                  <a:gd name="T2" fmla="*/ 96 w 480"/>
                  <a:gd name="T3" fmla="*/ 0 h 171"/>
                  <a:gd name="T4" fmla="*/ 192 w 480"/>
                  <a:gd name="T5" fmla="*/ 96 h 171"/>
                  <a:gd name="T6" fmla="*/ 252 w 480"/>
                  <a:gd name="T7" fmla="*/ 168 h 171"/>
                  <a:gd name="T8" fmla="*/ 342 w 480"/>
                  <a:gd name="T9" fmla="*/ 78 h 171"/>
                  <a:gd name="T10" fmla="*/ 408 w 480"/>
                  <a:gd name="T11" fmla="*/ 18 h 171"/>
                  <a:gd name="T12" fmla="*/ 480 w 480"/>
                  <a:gd name="T13" fmla="*/ 96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0" h="171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6" y="68"/>
                      <a:pt x="192" y="96"/>
                    </a:cubicBezTo>
                    <a:cubicBezTo>
                      <a:pt x="218" y="124"/>
                      <a:pt x="227" y="171"/>
                      <a:pt x="252" y="168"/>
                    </a:cubicBezTo>
                    <a:cubicBezTo>
                      <a:pt x="277" y="165"/>
                      <a:pt x="316" y="103"/>
                      <a:pt x="342" y="78"/>
                    </a:cubicBezTo>
                    <a:cubicBezTo>
                      <a:pt x="368" y="53"/>
                      <a:pt x="385" y="15"/>
                      <a:pt x="408" y="18"/>
                    </a:cubicBezTo>
                    <a:cubicBezTo>
                      <a:pt x="431" y="21"/>
                      <a:pt x="455" y="58"/>
                      <a:pt x="480" y="96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6" name="Oval 19"/>
            <p:cNvSpPr>
              <a:spLocks noChangeArrowheads="1"/>
            </p:cNvSpPr>
            <p:nvPr/>
          </p:nvSpPr>
          <p:spPr bwMode="auto">
            <a:xfrm>
              <a:off x="159" y="1389"/>
              <a:ext cx="1270" cy="127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3" name="Group 33"/>
          <p:cNvGrpSpPr>
            <a:grpSpLocks/>
          </p:cNvGrpSpPr>
          <p:nvPr/>
        </p:nvGrpSpPr>
        <p:grpSpPr bwMode="auto">
          <a:xfrm>
            <a:off x="2482850" y="2636838"/>
            <a:ext cx="5184775" cy="3492500"/>
            <a:chOff x="1564" y="1661"/>
            <a:chExt cx="3266" cy="2200"/>
          </a:xfrm>
        </p:grpSpPr>
        <p:grpSp>
          <p:nvGrpSpPr>
            <p:cNvPr id="14" name="Group 28"/>
            <p:cNvGrpSpPr>
              <a:grpSpLocks/>
            </p:cNvGrpSpPr>
            <p:nvPr/>
          </p:nvGrpSpPr>
          <p:grpSpPr bwMode="auto">
            <a:xfrm>
              <a:off x="1564" y="1661"/>
              <a:ext cx="3266" cy="2200"/>
              <a:chOff x="1564" y="1661"/>
              <a:chExt cx="3266" cy="2200"/>
            </a:xfrm>
          </p:grpSpPr>
          <p:pic>
            <p:nvPicPr>
              <p:cNvPr id="18" name="Picture 2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" y="1661"/>
                <a:ext cx="2544" cy="2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AutoShape 27"/>
              <p:cNvSpPr>
                <a:spLocks noChangeArrowheads="1"/>
              </p:cNvSpPr>
              <p:nvPr/>
            </p:nvSpPr>
            <p:spPr bwMode="auto">
              <a:xfrm>
                <a:off x="1564" y="2568"/>
                <a:ext cx="681" cy="408"/>
              </a:xfrm>
              <a:prstGeom prst="rightArrow">
                <a:avLst>
                  <a:gd name="adj1" fmla="val 50000"/>
                  <a:gd name="adj2" fmla="val 4172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5" name="Text Box 29"/>
            <p:cNvSpPr txBox="1">
              <a:spLocks noChangeArrowheads="1"/>
            </p:cNvSpPr>
            <p:nvPr/>
          </p:nvSpPr>
          <p:spPr bwMode="auto">
            <a:xfrm>
              <a:off x="3244" y="1842"/>
              <a:ext cx="498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>
                  <a:solidFill>
                    <a:schemeClr val="accent2"/>
                  </a:solidFill>
                  <a:latin typeface="BernhardMod BT" pitchFamily="18" charset="0"/>
                </a:rPr>
                <a:t>Source</a:t>
              </a:r>
            </a:p>
          </p:txBody>
        </p:sp>
        <p:sp>
          <p:nvSpPr>
            <p:cNvPr id="16" name="Text Box 31"/>
            <p:cNvSpPr txBox="1">
              <a:spLocks noChangeArrowheads="1"/>
            </p:cNvSpPr>
            <p:nvPr/>
          </p:nvSpPr>
          <p:spPr bwMode="auto">
            <a:xfrm>
              <a:off x="3243" y="3203"/>
              <a:ext cx="498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>
                  <a:solidFill>
                    <a:schemeClr val="accent2"/>
                  </a:solidFill>
                  <a:latin typeface="BernhardMod BT" pitchFamily="18" charset="0"/>
                </a:rPr>
                <a:t>Drain</a:t>
              </a:r>
            </a:p>
          </p:txBody>
        </p:sp>
        <p:sp>
          <p:nvSpPr>
            <p:cNvPr id="17" name="Text Box 32"/>
            <p:cNvSpPr txBox="1">
              <a:spLocks noChangeArrowheads="1"/>
            </p:cNvSpPr>
            <p:nvPr/>
          </p:nvSpPr>
          <p:spPr bwMode="auto">
            <a:xfrm>
              <a:off x="3741" y="2523"/>
              <a:ext cx="817" cy="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>
                  <a:solidFill>
                    <a:schemeClr val="accent2"/>
                  </a:solidFill>
                  <a:latin typeface="BernhardMod BT" pitchFamily="18" charset="0"/>
                </a:rPr>
                <a:t>Metallic nanoclusters</a:t>
              </a:r>
            </a:p>
          </p:txBody>
        </p:sp>
      </p:grpSp>
      <p:pic>
        <p:nvPicPr>
          <p:cNvPr id="20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2062163"/>
            <a:ext cx="3416300" cy="4797425"/>
          </a:xfrm>
          <a:prstGeom prst="rect">
            <a:avLst/>
          </a:prstGeom>
          <a:noFill/>
          <a:ln/>
        </p:spPr>
      </p:pic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4860925" y="4198938"/>
            <a:ext cx="4319588" cy="2759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2500" b="1">
                <a:solidFill>
                  <a:schemeClr val="accent2"/>
                </a:solidFill>
                <a:latin typeface="BernhardMod BT" pitchFamily="18" charset="0"/>
              </a:rPr>
              <a:t>Fundamental paramaters:</a:t>
            </a:r>
          </a:p>
          <a:p>
            <a:pPr algn="ctr">
              <a:spcBef>
                <a:spcPct val="50000"/>
              </a:spcBef>
              <a:buFontTx/>
              <a:buAutoNum type="arabicParenR"/>
            </a:pPr>
            <a:r>
              <a:rPr lang="it-IT" sz="2500" b="1">
                <a:solidFill>
                  <a:schemeClr val="accent2"/>
                </a:solidFill>
                <a:latin typeface="BernhardMod BT" pitchFamily="18" charset="0"/>
              </a:rPr>
              <a:t>Material;</a:t>
            </a:r>
          </a:p>
          <a:p>
            <a:pPr algn="ctr">
              <a:spcBef>
                <a:spcPct val="50000"/>
              </a:spcBef>
              <a:buFontTx/>
              <a:buAutoNum type="arabicParenR"/>
            </a:pPr>
            <a:r>
              <a:rPr lang="it-IT" sz="2500" b="1">
                <a:solidFill>
                  <a:schemeClr val="accent2"/>
                </a:solidFill>
                <a:latin typeface="BernhardMod BT" pitchFamily="18" charset="0"/>
              </a:rPr>
              <a:t>Shape;</a:t>
            </a:r>
          </a:p>
          <a:p>
            <a:pPr algn="ctr">
              <a:spcBef>
                <a:spcPct val="50000"/>
              </a:spcBef>
              <a:buFontTx/>
              <a:buAutoNum type="arabicParenR"/>
            </a:pPr>
            <a:r>
              <a:rPr lang="it-IT" sz="2500" b="1">
                <a:solidFill>
                  <a:schemeClr val="accent2"/>
                </a:solidFill>
                <a:latin typeface="BernhardMod BT" pitchFamily="18" charset="0"/>
              </a:rPr>
              <a:t>Size;</a:t>
            </a:r>
          </a:p>
          <a:p>
            <a:pPr algn="ctr">
              <a:spcBef>
                <a:spcPct val="50000"/>
              </a:spcBef>
              <a:buFontTx/>
              <a:buAutoNum type="arabicParenR"/>
            </a:pPr>
            <a:r>
              <a:rPr lang="it-IT" sz="2500" b="1">
                <a:solidFill>
                  <a:schemeClr val="accent2"/>
                </a:solidFill>
                <a:latin typeface="BernhardMod BT" pitchFamily="18" charset="0"/>
              </a:rPr>
              <a:t>Surrounding.</a:t>
            </a:r>
          </a:p>
        </p:txBody>
      </p:sp>
    </p:spTree>
    <p:extLst>
      <p:ext uri="{BB962C8B-B14F-4D97-AF65-F5344CB8AC3E}">
        <p14:creationId xmlns:p14="http://schemas.microsoft.com/office/powerpoint/2010/main" val="235974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620713"/>
            <a:ext cx="33988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-323850" y="-30163"/>
            <a:ext cx="9756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3200" b="1" dirty="0" err="1" smtClean="0">
                <a:solidFill>
                  <a:schemeClr val="accent2"/>
                </a:solidFill>
                <a:latin typeface="BernhardMod BT" pitchFamily="18" charset="0"/>
              </a:rPr>
              <a:t>Nanostructures</a:t>
            </a:r>
            <a:r>
              <a:rPr lang="it-IT" sz="3200" b="1" dirty="0" smtClean="0">
                <a:solidFill>
                  <a:schemeClr val="accent2"/>
                </a:solidFill>
                <a:latin typeface="BernhardMod BT" pitchFamily="18" charset="0"/>
              </a:rPr>
              <a:t> </a:t>
            </a:r>
            <a:r>
              <a:rPr lang="it-IT" sz="3200" b="1" dirty="0">
                <a:solidFill>
                  <a:schemeClr val="accent2"/>
                </a:solidFill>
                <a:latin typeface="BernhardMod BT" pitchFamily="18" charset="0"/>
              </a:rPr>
              <a:t>array </a:t>
            </a:r>
            <a:r>
              <a:rPr lang="it-IT" sz="3200" b="1" dirty="0" err="1">
                <a:solidFill>
                  <a:schemeClr val="accent2"/>
                </a:solidFill>
                <a:latin typeface="BernhardMod BT" pitchFamily="18" charset="0"/>
              </a:rPr>
              <a:t>systems</a:t>
            </a:r>
            <a:r>
              <a:rPr lang="it-IT" sz="3200" b="1" dirty="0">
                <a:solidFill>
                  <a:schemeClr val="accent2"/>
                </a:solidFill>
                <a:latin typeface="BernhardMod BT" pitchFamily="18" charset="0"/>
              </a:rPr>
              <a:t>: </a:t>
            </a:r>
            <a:r>
              <a:rPr lang="it-IT" sz="3200" b="1" dirty="0" err="1">
                <a:solidFill>
                  <a:schemeClr val="accent2"/>
                </a:solidFill>
                <a:latin typeface="BernhardMod BT" pitchFamily="18" charset="0"/>
              </a:rPr>
              <a:t>artificial</a:t>
            </a:r>
            <a:r>
              <a:rPr lang="it-IT" sz="3200" b="1" dirty="0">
                <a:solidFill>
                  <a:schemeClr val="accent2"/>
                </a:solidFill>
                <a:latin typeface="BernhardMod BT" pitchFamily="18" charset="0"/>
              </a:rPr>
              <a:t> </a:t>
            </a:r>
            <a:r>
              <a:rPr lang="it-IT" sz="3200" b="1" dirty="0" err="1">
                <a:solidFill>
                  <a:schemeClr val="accent2"/>
                </a:solidFill>
                <a:latin typeface="BernhardMod BT" pitchFamily="18" charset="0"/>
              </a:rPr>
              <a:t>atoms</a:t>
            </a:r>
            <a:r>
              <a:rPr lang="it-IT" sz="3200" b="1" dirty="0">
                <a:solidFill>
                  <a:schemeClr val="accent2"/>
                </a:solidFill>
                <a:latin typeface="BernhardMod BT" pitchFamily="18" charset="0"/>
              </a:rPr>
              <a:t> </a:t>
            </a:r>
            <a:r>
              <a:rPr lang="it-IT" sz="3200" b="1" dirty="0" err="1">
                <a:solidFill>
                  <a:schemeClr val="accent2"/>
                </a:solidFill>
                <a:latin typeface="BernhardMod BT" pitchFamily="18" charset="0"/>
              </a:rPr>
              <a:t>solids</a:t>
            </a:r>
            <a:endParaRPr lang="it-IT" sz="3200" b="1" dirty="0">
              <a:solidFill>
                <a:schemeClr val="accent2"/>
              </a:solidFill>
              <a:latin typeface="BernhardMod BT" pitchFamily="18" charset="0"/>
            </a:endParaRP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73038" y="4437063"/>
            <a:ext cx="3059112" cy="2401887"/>
            <a:chOff x="22" y="2795"/>
            <a:chExt cx="1927" cy="1513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22" y="3385"/>
              <a:ext cx="1927" cy="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>
                  <a:solidFill>
                    <a:schemeClr val="accent2"/>
                  </a:solidFill>
                  <a:latin typeface="BernhardMod BT" pitchFamily="18" charset="0"/>
                </a:rPr>
                <a:t>Electronic coupling (wavefunctions overlapping, capacitive coupling, electron-electron interactions</a:t>
              </a: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884" y="2795"/>
              <a:ext cx="136" cy="635"/>
            </a:xfrm>
            <a:prstGeom prst="downArrow">
              <a:avLst>
                <a:gd name="adj1" fmla="val 50000"/>
                <a:gd name="adj2" fmla="val 116728"/>
              </a:avLst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587375"/>
            <a:ext cx="4398963" cy="471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4422775" y="5157788"/>
            <a:ext cx="4176713" cy="1430337"/>
            <a:chOff x="2699" y="3249"/>
            <a:chExt cx="2631" cy="901"/>
          </a:xfrm>
        </p:grpSpPr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2699" y="3612"/>
              <a:ext cx="2631" cy="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500" b="1">
                  <a:solidFill>
                    <a:schemeClr val="accent2"/>
                  </a:solidFill>
                  <a:latin typeface="BernhardMod BT" pitchFamily="18" charset="0"/>
                </a:rPr>
                <a:t>Structural disorder: site-to-site energy fluctuatiuons</a:t>
              </a:r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auto">
            <a:xfrm>
              <a:off x="3878" y="3249"/>
              <a:ext cx="136" cy="363"/>
            </a:xfrm>
            <a:prstGeom prst="downArrow">
              <a:avLst>
                <a:gd name="adj1" fmla="val 50000"/>
                <a:gd name="adj2" fmla="val 66728"/>
              </a:avLst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189163" y="981075"/>
            <a:ext cx="4319587" cy="3902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2500" b="1">
                <a:solidFill>
                  <a:schemeClr val="accent2"/>
                </a:solidFill>
                <a:latin typeface="BernhardMod BT" pitchFamily="18" charset="0"/>
              </a:rPr>
              <a:t>Fundamental paramaters:</a:t>
            </a:r>
          </a:p>
          <a:p>
            <a:pPr algn="ctr">
              <a:spcBef>
                <a:spcPct val="50000"/>
              </a:spcBef>
              <a:buFontTx/>
              <a:buAutoNum type="arabicParenR"/>
            </a:pPr>
            <a:r>
              <a:rPr lang="it-IT" sz="2500" b="1">
                <a:solidFill>
                  <a:schemeClr val="accent2"/>
                </a:solidFill>
                <a:latin typeface="BernhardMod BT" pitchFamily="18" charset="0"/>
              </a:rPr>
              <a:t>Material;</a:t>
            </a:r>
          </a:p>
          <a:p>
            <a:pPr algn="ctr">
              <a:spcBef>
                <a:spcPct val="50000"/>
              </a:spcBef>
              <a:buFontTx/>
              <a:buAutoNum type="arabicParenR"/>
            </a:pPr>
            <a:r>
              <a:rPr lang="it-IT" sz="2500" b="1">
                <a:solidFill>
                  <a:schemeClr val="accent2"/>
                </a:solidFill>
                <a:latin typeface="BernhardMod BT" pitchFamily="18" charset="0"/>
              </a:rPr>
              <a:t>Shape;</a:t>
            </a:r>
          </a:p>
          <a:p>
            <a:pPr algn="ctr">
              <a:spcBef>
                <a:spcPct val="50000"/>
              </a:spcBef>
              <a:buFontTx/>
              <a:buAutoNum type="arabicParenR"/>
            </a:pPr>
            <a:r>
              <a:rPr lang="it-IT" sz="2500" b="1">
                <a:solidFill>
                  <a:schemeClr val="accent2"/>
                </a:solidFill>
                <a:latin typeface="BernhardMod BT" pitchFamily="18" charset="0"/>
              </a:rPr>
              <a:t>Size;</a:t>
            </a:r>
          </a:p>
          <a:p>
            <a:pPr algn="ctr">
              <a:spcBef>
                <a:spcPct val="50000"/>
              </a:spcBef>
              <a:buFontTx/>
              <a:buAutoNum type="arabicParenR"/>
            </a:pPr>
            <a:r>
              <a:rPr lang="it-IT" sz="2500" b="1">
                <a:solidFill>
                  <a:schemeClr val="accent2"/>
                </a:solidFill>
                <a:latin typeface="BernhardMod BT" pitchFamily="18" charset="0"/>
              </a:rPr>
              <a:t>Surrounding;</a:t>
            </a:r>
          </a:p>
          <a:p>
            <a:pPr algn="ctr">
              <a:spcBef>
                <a:spcPct val="50000"/>
              </a:spcBef>
              <a:buFontTx/>
              <a:buAutoNum type="arabicParenR"/>
            </a:pPr>
            <a:r>
              <a:rPr lang="it-IT" sz="2500" b="1">
                <a:solidFill>
                  <a:srgbClr val="FF3300"/>
                </a:solidFill>
                <a:latin typeface="BernhardMod BT" pitchFamily="18" charset="0"/>
              </a:rPr>
              <a:t>Electronic coupling;</a:t>
            </a:r>
          </a:p>
          <a:p>
            <a:pPr algn="ctr">
              <a:spcBef>
                <a:spcPct val="50000"/>
              </a:spcBef>
              <a:buFontTx/>
              <a:buAutoNum type="arabicParenR"/>
            </a:pPr>
            <a:r>
              <a:rPr lang="it-IT" sz="2500" b="1">
                <a:solidFill>
                  <a:srgbClr val="FF3300"/>
                </a:solidFill>
                <a:latin typeface="BernhardMod BT" pitchFamily="18" charset="0"/>
              </a:rPr>
              <a:t>Structural disorder.</a:t>
            </a:r>
          </a:p>
        </p:txBody>
      </p:sp>
    </p:spTree>
    <p:extLst>
      <p:ext uri="{BB962C8B-B14F-4D97-AF65-F5344CB8AC3E}">
        <p14:creationId xmlns:p14="http://schemas.microsoft.com/office/powerpoint/2010/main" val="187450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2" y="206183"/>
            <a:ext cx="9060422" cy="639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22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320"/>
            <a:ext cx="9166204" cy="605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81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06002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75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65112" y="201066"/>
            <a:ext cx="89154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Average Cost per Transistor vs Time</a:t>
            </a:r>
            <a:endParaRPr lang="en-US" dirty="0"/>
          </a:p>
        </p:txBody>
      </p: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263524" y="982116"/>
            <a:ext cx="8763000" cy="5183188"/>
            <a:chOff x="240" y="492"/>
            <a:chExt cx="5520" cy="3265"/>
          </a:xfrm>
        </p:grpSpPr>
        <p:pic>
          <p:nvPicPr>
            <p:cNvPr id="4" name="Picture 4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492"/>
              <a:ext cx="5520" cy="32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</p:pic>
        <p:grpSp>
          <p:nvGrpSpPr>
            <p:cNvPr id="5" name="Group 55"/>
            <p:cNvGrpSpPr>
              <a:grpSpLocks/>
            </p:cNvGrpSpPr>
            <p:nvPr/>
          </p:nvGrpSpPr>
          <p:grpSpPr bwMode="auto">
            <a:xfrm>
              <a:off x="858" y="960"/>
              <a:ext cx="4848" cy="2394"/>
              <a:chOff x="768" y="960"/>
              <a:chExt cx="4848" cy="2394"/>
            </a:xfrm>
          </p:grpSpPr>
          <p:sp>
            <p:nvSpPr>
              <p:cNvPr id="6" name="Line 47"/>
              <p:cNvSpPr>
                <a:spLocks noChangeShapeType="1"/>
              </p:cNvSpPr>
              <p:nvPr/>
            </p:nvSpPr>
            <p:spPr bwMode="auto">
              <a:xfrm>
                <a:off x="768" y="960"/>
                <a:ext cx="484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7" name="Line 48"/>
              <p:cNvSpPr>
                <a:spLocks noChangeShapeType="1"/>
              </p:cNvSpPr>
              <p:nvPr/>
            </p:nvSpPr>
            <p:spPr bwMode="auto">
              <a:xfrm>
                <a:off x="768" y="1296"/>
                <a:ext cx="484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8" name="Line 49"/>
              <p:cNvSpPr>
                <a:spLocks noChangeShapeType="1"/>
              </p:cNvSpPr>
              <p:nvPr/>
            </p:nvSpPr>
            <p:spPr bwMode="auto">
              <a:xfrm>
                <a:off x="768" y="1632"/>
                <a:ext cx="484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9" name="Line 50"/>
              <p:cNvSpPr>
                <a:spLocks noChangeShapeType="1"/>
              </p:cNvSpPr>
              <p:nvPr/>
            </p:nvSpPr>
            <p:spPr bwMode="auto">
              <a:xfrm>
                <a:off x="768" y="1968"/>
                <a:ext cx="484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10" name="Line 51"/>
              <p:cNvSpPr>
                <a:spLocks noChangeShapeType="1"/>
              </p:cNvSpPr>
              <p:nvPr/>
            </p:nvSpPr>
            <p:spPr bwMode="auto">
              <a:xfrm>
                <a:off x="768" y="2352"/>
                <a:ext cx="484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11" name="Line 52"/>
              <p:cNvSpPr>
                <a:spLocks noChangeShapeType="1"/>
              </p:cNvSpPr>
              <p:nvPr/>
            </p:nvSpPr>
            <p:spPr bwMode="auto">
              <a:xfrm>
                <a:off x="768" y="2688"/>
                <a:ext cx="484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12" name="Line 53"/>
              <p:cNvSpPr>
                <a:spLocks noChangeShapeType="1"/>
              </p:cNvSpPr>
              <p:nvPr/>
            </p:nvSpPr>
            <p:spPr bwMode="auto">
              <a:xfrm>
                <a:off x="768" y="3018"/>
                <a:ext cx="484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13" name="Line 54"/>
              <p:cNvSpPr>
                <a:spLocks noChangeShapeType="1"/>
              </p:cNvSpPr>
              <p:nvPr/>
            </p:nvSpPr>
            <p:spPr bwMode="auto">
              <a:xfrm>
                <a:off x="768" y="3354"/>
                <a:ext cx="484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</p:grpSp>
      </p:grpSp>
      <p:sp>
        <p:nvSpPr>
          <p:cNvPr id="14" name="Line 58"/>
          <p:cNvSpPr>
            <a:spLocks noChangeShapeType="1"/>
          </p:cNvSpPr>
          <p:nvPr/>
        </p:nvSpPr>
        <p:spPr bwMode="auto">
          <a:xfrm>
            <a:off x="8264524" y="4239666"/>
            <a:ext cx="457200" cy="914400"/>
          </a:xfrm>
          <a:prstGeom prst="line">
            <a:avLst/>
          </a:prstGeom>
          <a:noFill/>
          <a:ln w="1587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15" name="Line 59"/>
          <p:cNvSpPr>
            <a:spLocks noChangeShapeType="1"/>
          </p:cNvSpPr>
          <p:nvPr/>
        </p:nvSpPr>
        <p:spPr bwMode="auto">
          <a:xfrm flipH="1">
            <a:off x="7578724" y="4239666"/>
            <a:ext cx="685800" cy="0"/>
          </a:xfrm>
          <a:prstGeom prst="line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16" name="Text Box 60"/>
          <p:cNvSpPr txBox="1">
            <a:spLocks noChangeArrowheads="1"/>
          </p:cNvSpPr>
          <p:nvPr/>
        </p:nvSpPr>
        <p:spPr bwMode="auto">
          <a:xfrm>
            <a:off x="7426324" y="3858666"/>
            <a:ext cx="103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100 n$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562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3" y="360040"/>
            <a:ext cx="9075721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2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51520" y="0"/>
            <a:ext cx="89154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MOSFET Feasibility  </a:t>
            </a:r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DCD7B"/>
              </a:clrFrom>
              <a:clrTo>
                <a:srgbClr val="CDCD7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7" b="4546"/>
          <a:stretch>
            <a:fillRect/>
          </a:stretch>
        </p:blipFill>
        <p:spPr bwMode="auto">
          <a:xfrm>
            <a:off x="1164332" y="990600"/>
            <a:ext cx="7010400" cy="4800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pic>
        <p:nvPicPr>
          <p:cNvPr id="5" name="Picture 7" descr="int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9" t="-19048" r="32204" b="4762"/>
          <a:stretch>
            <a:fillRect/>
          </a:stretch>
        </p:blipFill>
        <p:spPr bwMode="auto">
          <a:xfrm>
            <a:off x="1316732" y="5105400"/>
            <a:ext cx="838200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43976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353</Words>
  <Application>Microsoft Office PowerPoint</Application>
  <PresentationFormat>Presentazione su schermo (4:3)</PresentationFormat>
  <Paragraphs>117</Paragraphs>
  <Slides>32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4" baseType="lpstr">
      <vt:lpstr>Tema di Office</vt:lpstr>
      <vt:lpstr>Photo Editor-billede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Ruffino</dc:creator>
  <cp:lastModifiedBy>Ruffino</cp:lastModifiedBy>
  <cp:revision>53</cp:revision>
  <dcterms:created xsi:type="dcterms:W3CDTF">2012-11-09T14:42:18Z</dcterms:created>
  <dcterms:modified xsi:type="dcterms:W3CDTF">2012-12-11T14:53:11Z</dcterms:modified>
</cp:coreProperties>
</file>